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48" name="Shape 148"/>
          <p:cNvSpPr/>
          <p:nvPr>
            <p:ph type="sldImg"/>
          </p:nvPr>
        </p:nvSpPr>
        <p:spPr>
          <a:xfrm>
            <a:off x="1143000" y="685800"/>
            <a:ext cx="4572000" cy="3429000"/>
          </a:xfrm>
          <a:prstGeom prst="rect">
            <a:avLst/>
          </a:prstGeom>
        </p:spPr>
        <p:txBody>
          <a:bodyPr/>
          <a:lstStyle/>
          <a:p>
            <a:pPr/>
          </a:p>
        </p:txBody>
      </p:sp>
      <p:sp>
        <p:nvSpPr>
          <p:cNvPr id="149" name="Shape 14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4" name="Shape 154"/>
          <p:cNvSpPr/>
          <p:nvPr>
            <p:ph type="sldImg"/>
          </p:nvPr>
        </p:nvSpPr>
        <p:spPr>
          <a:prstGeom prst="rect">
            <a:avLst/>
          </a:prstGeom>
        </p:spPr>
        <p:txBody>
          <a:bodyPr/>
          <a:lstStyle/>
          <a:p>
            <a:pPr/>
          </a:p>
        </p:txBody>
      </p:sp>
      <p:sp>
        <p:nvSpPr>
          <p:cNvPr id="155" name="Shape 155"/>
          <p:cNvSpPr/>
          <p:nvPr>
            <p:ph type="body" sz="quarter" idx="1"/>
          </p:nvPr>
        </p:nvSpPr>
        <p:spPr>
          <a:prstGeom prst="rect">
            <a:avLst/>
          </a:prstGeom>
        </p:spPr>
        <p:txBody>
          <a:bodyPr/>
          <a:lstStyle>
            <a:lvl1pPr>
              <a:defRPr sz="1400"/>
            </a:lvl1pPr>
          </a:lstStyle>
          <a:p>
            <a:pPr/>
            <a:r>
              <a:t>This slide is information for teachers and is not part of the lesson.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9" name="Shape 159"/>
          <p:cNvSpPr/>
          <p:nvPr>
            <p:ph type="sldImg"/>
          </p:nvPr>
        </p:nvSpPr>
        <p:spPr>
          <a:prstGeom prst="rect">
            <a:avLst/>
          </a:prstGeom>
        </p:spPr>
        <p:txBody>
          <a:bodyPr/>
          <a:lstStyle/>
          <a:p>
            <a:pPr/>
          </a:p>
        </p:txBody>
      </p:sp>
      <p:sp>
        <p:nvSpPr>
          <p:cNvPr id="160" name="Shape 160"/>
          <p:cNvSpPr/>
          <p:nvPr>
            <p:ph type="body" sz="quarter" idx="1"/>
          </p:nvPr>
        </p:nvSpPr>
        <p:spPr>
          <a:prstGeom prst="rect">
            <a:avLst/>
          </a:prstGeom>
        </p:spPr>
        <p:txBody>
          <a:bodyPr/>
          <a:lstStyle/>
          <a:p>
            <a:pPr>
              <a:defRPr sz="1400"/>
            </a:pPr>
            <a:r>
              <a:t>Holding slide. </a:t>
            </a:r>
            <a:br/>
            <a:br/>
            <a:r>
              <a:t>Slides in this presentation use a dyslexia-friendly font and a grey background to make them as easy as possible to read.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defRPr sz="1400"/>
            </a:pPr>
            <a:r>
              <a:t>These are only ideas for discussion. You can create your own timeline, using your own examples which may relate to your class topic. There is additional information for each of these events in the teaching notes. </a:t>
            </a:r>
          </a:p>
          <a:p>
            <a:pPr>
              <a:defRPr sz="1400"/>
            </a:p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6" name="Shape 226"/>
          <p:cNvSpPr/>
          <p:nvPr>
            <p:ph type="sldImg"/>
          </p:nvPr>
        </p:nvSpPr>
        <p:spPr>
          <a:prstGeom prst="rect">
            <a:avLst/>
          </a:prstGeom>
        </p:spPr>
        <p:txBody>
          <a:bodyPr/>
          <a:lstStyle/>
          <a:p>
            <a:pPr/>
          </a:p>
        </p:txBody>
      </p:sp>
      <p:sp>
        <p:nvSpPr>
          <p:cNvPr id="227" name="Shape 227"/>
          <p:cNvSpPr/>
          <p:nvPr>
            <p:ph type="body" sz="quarter" idx="1"/>
          </p:nvPr>
        </p:nvSpPr>
        <p:spPr>
          <a:prstGeom prst="rect">
            <a:avLst/>
          </a:prstGeom>
        </p:spPr>
        <p:txBody>
          <a:bodyPr/>
          <a:lstStyle/>
          <a:p>
            <a:pPr>
              <a:defRPr sz="1400"/>
            </a:pPr>
            <a:r>
              <a:t>Images on the slide include: a photograph of the first organised Pride march in Scotland, which took place in 1995; a campaign image for the Equal Marriage campaign, which was legalised in 2014; an image of protestors celebrating the repeal of Section 28 in 2000; a flag in the colours symbolic of the transgender community; and an image of the Equality Act (2010).</a:t>
            </a:r>
          </a:p>
          <a:p>
            <a:pPr>
              <a:defRPr sz="1400"/>
            </a:p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9" name="Shape 249"/>
          <p:cNvSpPr/>
          <p:nvPr>
            <p:ph type="sldImg"/>
          </p:nvPr>
        </p:nvSpPr>
        <p:spPr>
          <a:prstGeom prst="rect">
            <a:avLst/>
          </a:prstGeom>
        </p:spPr>
        <p:txBody>
          <a:bodyPr/>
          <a:lstStyle/>
          <a:p>
            <a:pPr/>
          </a:p>
        </p:txBody>
      </p:sp>
      <p:sp>
        <p:nvSpPr>
          <p:cNvPr id="250" name="Shape 250"/>
          <p:cNvSpPr/>
          <p:nvPr>
            <p:ph type="body" sz="quarter" idx="1"/>
          </p:nvPr>
        </p:nvSpPr>
        <p:spPr>
          <a:prstGeom prst="rect">
            <a:avLst/>
          </a:prstGeom>
        </p:spPr>
        <p:txBody>
          <a:bodyPr/>
          <a:lstStyle/>
          <a:p>
            <a:pPr>
              <a:defRPr sz="1400"/>
            </a:pPr>
            <a:r>
              <a:t>This is the correct matching of each event with the date it happened.</a:t>
            </a:r>
          </a:p>
          <a:p>
            <a:pPr>
              <a:defRPr sz="1400"/>
            </a:pPr>
            <a:br/>
            <a:r>
              <a:t>Teachers should use the additional information provided in their lesson plan to explain more about these events and encourage learners to ask any questions they have about them too. </a:t>
            </a:r>
          </a:p>
          <a:p>
            <a:pPr>
              <a:defRPr sz="1400"/>
            </a:pPr>
          </a:p>
          <a:p>
            <a:pPr>
              <a:defRPr sz="1400"/>
            </a:pPr>
            <a:r>
              <a:t>Remember, “That’s a good question, I don’t have a full answer for you now, but I’ll get back to it!” is a perfectly acceptable answer, so long as the response is provided once appropriate research is completed.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defRPr sz="1400"/>
            </a:pPr>
            <a:r>
              <a:t>This is the correct matching of each event with the date it happened.</a:t>
            </a:r>
          </a:p>
          <a:p>
            <a:pPr>
              <a:defRPr sz="1400"/>
            </a:pPr>
            <a:br/>
            <a:r>
              <a:t>Teachers should use the additional information provided in their lesson plan to explain more about these events and encourage learners to ask any questions they have about them too. </a:t>
            </a:r>
          </a:p>
          <a:p>
            <a:pPr>
              <a:defRPr sz="1400"/>
            </a:pPr>
          </a:p>
          <a:p>
            <a:pPr>
              <a:defRPr sz="1400"/>
            </a:pPr>
            <a:r>
              <a:t>Remember, “That’s a good question, I don’t have a full answer for you now, but I’ll get back to it!” is a perfectly acceptable answer, so long as the response is provided once appropriate research is completed.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hape 339"/>
          <p:cNvSpPr/>
          <p:nvPr>
            <p:ph type="sldImg"/>
          </p:nvPr>
        </p:nvSpPr>
        <p:spPr>
          <a:prstGeom prst="rect">
            <a:avLst/>
          </a:prstGeom>
        </p:spPr>
        <p:txBody>
          <a:bodyPr/>
          <a:lstStyle/>
          <a:p>
            <a:pPr/>
          </a:p>
        </p:txBody>
      </p:sp>
      <p:sp>
        <p:nvSpPr>
          <p:cNvPr id="340" name="Shape 340"/>
          <p:cNvSpPr/>
          <p:nvPr>
            <p:ph type="body" sz="quarter" idx="1"/>
          </p:nvPr>
        </p:nvSpPr>
        <p:spPr>
          <a:prstGeom prst="rect">
            <a:avLst/>
          </a:prstGeom>
        </p:spPr>
        <p:txBody>
          <a:bodyPr/>
          <a:lstStyle/>
          <a:p>
            <a:pPr/>
            <a:r>
              <a:t>This slide can be adapted by teachers.</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9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9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0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0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0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1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1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1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2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25" name="Bowl with salmon cakes, salad and houmo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2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3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3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oumo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7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7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7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8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8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8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9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9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8.tif"/><Relationship Id="rId4" Type="http://schemas.openxmlformats.org/officeDocument/2006/relationships/image" Target="../media/image9.tif"/><Relationship Id="rId5" Type="http://schemas.openxmlformats.org/officeDocument/2006/relationships/image" Target="../media/image11.tif"/></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2.tif"/><Relationship Id="rId5" Type="http://schemas.openxmlformats.org/officeDocument/2006/relationships/image" Target="../media/image13.tif"/><Relationship Id="rId6" Type="http://schemas.openxmlformats.org/officeDocument/2006/relationships/image" Target="../media/image14.tif"/><Relationship Id="rId7" Type="http://schemas.openxmlformats.org/officeDocument/2006/relationships/image" Target="../media/image15.tif"/><Relationship Id="rId8" Type="http://schemas.openxmlformats.org/officeDocument/2006/relationships/image" Target="../media/image16.tif"/></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1.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2.tif"/><Relationship Id="rId5" Type="http://schemas.openxmlformats.org/officeDocument/2006/relationships/image" Target="../media/image3.tif"/><Relationship Id="rId6" Type="http://schemas.openxmlformats.org/officeDocument/2006/relationships/image" Target="../media/image4.tif"/><Relationship Id="rId7" Type="http://schemas.openxmlformats.org/officeDocument/2006/relationships/image" Target="../media/image5.tif"/><Relationship Id="rId8" Type="http://schemas.openxmlformats.org/officeDocument/2006/relationships/image" Target="../media/image6.tif"/></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2.tif"/><Relationship Id="rId4" Type="http://schemas.openxmlformats.org/officeDocument/2006/relationships/image" Target="../media/image5.tif"/><Relationship Id="rId5" Type="http://schemas.openxmlformats.org/officeDocument/2006/relationships/image" Target="../media/image4.tif"/><Relationship Id="rId6" Type="http://schemas.openxmlformats.org/officeDocument/2006/relationships/image" Target="../media/image3.tif"/><Relationship Id="rId7" Type="http://schemas.openxmlformats.org/officeDocument/2006/relationships/image" Target="../media/image6.tif"/></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6.tif"/><Relationship Id="rId4" Type="http://schemas.openxmlformats.org/officeDocument/2006/relationships/image" Target="../media/image2.tif"/><Relationship Id="rId5" Type="http://schemas.openxmlformats.org/officeDocument/2006/relationships/image" Target="../media/image5.tif"/><Relationship Id="rId6" Type="http://schemas.openxmlformats.org/officeDocument/2006/relationships/image" Target="../media/image3.tif"/><Relationship Id="rId7" Type="http://schemas.openxmlformats.org/officeDocument/2006/relationships/image" Target="../media/image4.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7.tif"/><Relationship Id="rId5" Type="http://schemas.openxmlformats.org/officeDocument/2006/relationships/image" Target="../media/image8.tif"/><Relationship Id="rId6" Type="http://schemas.openxmlformats.org/officeDocument/2006/relationships/image" Target="../media/image9.tif"/><Relationship Id="rId7" Type="http://schemas.openxmlformats.org/officeDocument/2006/relationships/image" Target="../media/image10.tif"/><Relationship Id="rId8" Type="http://schemas.openxmlformats.org/officeDocument/2006/relationships/image" Target="../media/image11.tif"/></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7.tif"/><Relationship Id="rId5" Type="http://schemas.openxmlformats.org/officeDocument/2006/relationships/image" Target="../media/image8.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0.tif"/><Relationship Id="rId5" Type="http://schemas.openxmlformats.org/officeDocument/2006/relationships/image" Target="../media/image11.tif"/><Relationship Id="rId6" Type="http://schemas.openxmlformats.org/officeDocument/2006/relationships/image" Target="../media/image9.tif"/></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pic>
        <p:nvPicPr>
          <p:cNvPr id="151" name="TIE-icon-Purple.png" descr="TIE-icon-Purple.png"/>
          <p:cNvPicPr>
            <a:picLocks noChangeAspect="1"/>
          </p:cNvPicPr>
          <p:nvPr/>
        </p:nvPicPr>
        <p:blipFill>
          <a:blip r:embed="rId4">
            <a:extLst/>
          </a:blip>
          <a:srcRect l="57" t="0" r="57" b="0"/>
          <a:stretch>
            <a:fillRect/>
          </a:stretch>
        </p:blipFill>
        <p:spPr>
          <a:xfrm>
            <a:off x="22187146" y="11459555"/>
            <a:ext cx="1828801" cy="1828801"/>
          </a:xfrm>
          <a:prstGeom prst="rect">
            <a:avLst/>
          </a:prstGeom>
          <a:ln w="12700">
            <a:miter lim="400000"/>
          </a:ln>
        </p:spPr>
      </p:pic>
      <p:sp>
        <p:nvSpPr>
          <p:cNvPr id="152" name="Timeline of Progress for Equal Rights"/>
          <p:cNvSpPr txBox="1"/>
          <p:nvPr>
            <p:ph type="ctrTitle"/>
          </p:nvPr>
        </p:nvSpPr>
        <p:spPr>
          <a:xfrm>
            <a:off x="2566886" y="594749"/>
            <a:ext cx="17025856" cy="2404620"/>
          </a:xfrm>
          <a:prstGeom prst="rect">
            <a:avLst/>
          </a:prstGeom>
        </p:spPr>
        <p:txBody>
          <a:bodyPr/>
          <a:lstStyle>
            <a:lvl1pPr>
              <a:defRPr b="0" spc="-150" sz="7500">
                <a:solidFill>
                  <a:srgbClr val="884693"/>
                </a:solidFill>
                <a:latin typeface="Oxygen Bold"/>
                <a:ea typeface="Oxygen Bold"/>
                <a:cs typeface="Oxygen Bold"/>
                <a:sym typeface="Oxygen Bold"/>
              </a:defRPr>
            </a:lvl1pPr>
          </a:lstStyle>
          <a:p>
            <a:pPr/>
            <a:r>
              <a:t>Timeline of Progress for Equal Rights</a:t>
            </a:r>
          </a:p>
        </p:txBody>
      </p:sp>
      <p:sp>
        <p:nvSpPr>
          <p:cNvPr id="153" name="This presentation is designed to ensure learners understand the process of a timeline and then apply that knowledge to a case study with a specific set of events relevant to LGBT people in Scotland.…"/>
          <p:cNvSpPr txBox="1"/>
          <p:nvPr>
            <p:ph type="subTitle" idx="1"/>
          </p:nvPr>
        </p:nvSpPr>
        <p:spPr>
          <a:xfrm>
            <a:off x="2427716" y="3744772"/>
            <a:ext cx="19528568" cy="8809186"/>
          </a:xfrm>
          <a:prstGeom prst="rect">
            <a:avLst/>
          </a:prstGeom>
        </p:spPr>
        <p:txBody>
          <a:bodyPr/>
          <a:lstStyle/>
          <a:p>
            <a:pPr lvl="1">
              <a:lnSpc>
                <a:spcPct val="150000"/>
              </a:lnSpc>
              <a:defRPr b="0" sz="3300">
                <a:solidFill>
                  <a:srgbClr val="884693"/>
                </a:solidFill>
                <a:latin typeface="Oxygen Regular"/>
                <a:ea typeface="Oxygen Regular"/>
                <a:cs typeface="Oxygen Regular"/>
                <a:sym typeface="Oxygen Regular"/>
              </a:defRPr>
            </a:pPr>
            <a:r>
              <a:t>This presentation is designed to ensure learners understand the process of a timeline and then apply that knowledge to a case study with a specific set of events relevant to LGBT people in Scotland. </a:t>
            </a:r>
          </a:p>
          <a:p>
            <a:pPr lvl="1">
              <a:lnSpc>
                <a:spcPct val="150000"/>
              </a:lnSpc>
              <a:defRPr b="0" sz="3300">
                <a:solidFill>
                  <a:srgbClr val="884693"/>
                </a:solidFill>
                <a:latin typeface="Oxygen Regular"/>
                <a:ea typeface="Oxygen Regular"/>
                <a:cs typeface="Oxygen Regular"/>
                <a:sym typeface="Oxygen Regular"/>
              </a:defRPr>
            </a:pPr>
          </a:p>
          <a:p>
            <a:pPr lvl="1">
              <a:lnSpc>
                <a:spcPct val="150000"/>
              </a:lnSpc>
              <a:defRPr b="0" sz="3300">
                <a:solidFill>
                  <a:srgbClr val="884693"/>
                </a:solidFill>
                <a:latin typeface="Oxygen Regular"/>
                <a:ea typeface="Oxygen Regular"/>
                <a:cs typeface="Oxygen Regular"/>
                <a:sym typeface="Oxygen Regular"/>
              </a:defRPr>
            </a:pPr>
            <a:r>
              <a:t>Supporting documents and resources can be downloaded at </a:t>
            </a:r>
            <a:r>
              <a:rPr>
                <a:latin typeface="Oxygen Bold"/>
                <a:ea typeface="Oxygen Bold"/>
                <a:cs typeface="Oxygen Bold"/>
                <a:sym typeface="Oxygen Bold"/>
              </a:rPr>
              <a:t>lgbteducation.scot</a:t>
            </a:r>
          </a:p>
          <a:p>
            <a:pPr lvl="1">
              <a:lnSpc>
                <a:spcPct val="150000"/>
              </a:lnSpc>
              <a:defRPr b="0" sz="3300">
                <a:solidFill>
                  <a:srgbClr val="884693"/>
                </a:solidFill>
                <a:latin typeface="Oxygen Regular"/>
                <a:ea typeface="Oxygen Regular"/>
                <a:cs typeface="Oxygen Regular"/>
                <a:sym typeface="Oxygen Regular"/>
              </a:defRPr>
            </a:pPr>
          </a:p>
          <a:p>
            <a:pPr lvl="1">
              <a:lnSpc>
                <a:spcPct val="150000"/>
              </a:lnSpc>
              <a:defRPr b="0" sz="3300">
                <a:solidFill>
                  <a:srgbClr val="884693"/>
                </a:solidFill>
                <a:latin typeface="Oxygen Regular"/>
                <a:ea typeface="Oxygen Regular"/>
                <a:cs typeface="Oxygen Regular"/>
                <a:sym typeface="Oxygen Regular"/>
              </a:defRPr>
            </a:pPr>
            <a:r>
              <a:t>All resources should be adapted to suit the requirements of your learners, and guidance notes and information are provided to be used at your discretion. </a:t>
            </a:r>
          </a:p>
          <a:p>
            <a:pPr lvl="1">
              <a:lnSpc>
                <a:spcPct val="150000"/>
              </a:lnSpc>
              <a:defRPr b="0" sz="3300">
                <a:solidFill>
                  <a:srgbClr val="884693"/>
                </a:solidFill>
                <a:latin typeface="Oxygen Regular"/>
                <a:ea typeface="Oxygen Regular"/>
                <a:cs typeface="Oxygen Regular"/>
                <a:sym typeface="Oxygen Regular"/>
              </a:defRPr>
            </a:pPr>
            <a:br/>
            <a:r>
              <a:t>This activity can be replicated with other protected characteristic groups, with local community/school information, or linked to the class topic, where appropriate. </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76" name="Which of these events do you think is most important?"/>
          <p:cNvSpPr txBox="1"/>
          <p:nvPr>
            <p:ph type="ctrTitle"/>
          </p:nvPr>
        </p:nvSpPr>
        <p:spPr>
          <a:xfrm>
            <a:off x="423030" y="640660"/>
            <a:ext cx="24006858" cy="1227910"/>
          </a:xfrm>
          <a:prstGeom prst="rect">
            <a:avLst/>
          </a:prstGeom>
        </p:spPr>
        <p:txBody>
          <a:bodyPr/>
          <a:lstStyle>
            <a:lvl1pPr defTabSz="2292038">
              <a:defRPr b="0" spc="-141" sz="7050">
                <a:solidFill>
                  <a:srgbClr val="884693"/>
                </a:solidFill>
                <a:latin typeface="Oxygen Bold"/>
                <a:ea typeface="Oxygen Bold"/>
                <a:cs typeface="Oxygen Bold"/>
                <a:sym typeface="Oxygen Bold"/>
              </a:defRPr>
            </a:lvl1pPr>
          </a:lstStyle>
          <a:p>
            <a:pPr/>
            <a:r>
              <a:t>Which of these events do you think is most important?</a:t>
            </a:r>
          </a:p>
        </p:txBody>
      </p:sp>
      <p:grpSp>
        <p:nvGrpSpPr>
          <p:cNvPr id="308" name="Group"/>
          <p:cNvGrpSpPr/>
          <p:nvPr/>
        </p:nvGrpSpPr>
        <p:grpSpPr>
          <a:xfrm>
            <a:off x="1350553" y="4424842"/>
            <a:ext cx="22172721" cy="7045850"/>
            <a:chOff x="864302" y="1130299"/>
            <a:chExt cx="22172718" cy="7045848"/>
          </a:xfrm>
        </p:grpSpPr>
        <p:sp>
          <p:nvSpPr>
            <p:cNvPr id="277" name="Line"/>
            <p:cNvSpPr/>
            <p:nvPr/>
          </p:nvSpPr>
          <p:spPr>
            <a:xfrm>
              <a:off x="864302" y="4275452"/>
              <a:ext cx="22151564" cy="1"/>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78" name="Line"/>
            <p:cNvSpPr/>
            <p:nvPr/>
          </p:nvSpPr>
          <p:spPr>
            <a:xfrm flipH="1">
              <a:off x="1735266" y="4232634"/>
              <a:ext cx="1" cy="1714617"/>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79" name="Line"/>
            <p:cNvSpPr/>
            <p:nvPr/>
          </p:nvSpPr>
          <p:spPr>
            <a:xfrm>
              <a:off x="3961017" y="2636234"/>
              <a:ext cx="1" cy="1678083"/>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80" name="Line"/>
            <p:cNvSpPr/>
            <p:nvPr/>
          </p:nvSpPr>
          <p:spPr>
            <a:xfrm>
              <a:off x="12864019" y="2636234"/>
              <a:ext cx="1" cy="1678083"/>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81" name="Line"/>
            <p:cNvSpPr/>
            <p:nvPr/>
          </p:nvSpPr>
          <p:spPr>
            <a:xfrm>
              <a:off x="15089771" y="4218321"/>
              <a:ext cx="1" cy="1714618"/>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82" name="Line"/>
            <p:cNvSpPr/>
            <p:nvPr/>
          </p:nvSpPr>
          <p:spPr>
            <a:xfrm>
              <a:off x="21767022" y="2636234"/>
              <a:ext cx="1" cy="1678083"/>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83" name="Line"/>
            <p:cNvSpPr/>
            <p:nvPr/>
          </p:nvSpPr>
          <p:spPr>
            <a:xfrm>
              <a:off x="6186768" y="4218321"/>
              <a:ext cx="1" cy="1714618"/>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84" name="Line"/>
            <p:cNvSpPr/>
            <p:nvPr/>
          </p:nvSpPr>
          <p:spPr>
            <a:xfrm>
              <a:off x="8412519" y="2636234"/>
              <a:ext cx="1" cy="1678083"/>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85" name="Line"/>
            <p:cNvSpPr/>
            <p:nvPr/>
          </p:nvSpPr>
          <p:spPr>
            <a:xfrm>
              <a:off x="10638268" y="4232634"/>
              <a:ext cx="1" cy="1714617"/>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86" name="Line"/>
            <p:cNvSpPr/>
            <p:nvPr/>
          </p:nvSpPr>
          <p:spPr>
            <a:xfrm>
              <a:off x="17315519" y="2636234"/>
              <a:ext cx="1" cy="1678083"/>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87" name="Line"/>
            <p:cNvSpPr/>
            <p:nvPr/>
          </p:nvSpPr>
          <p:spPr>
            <a:xfrm>
              <a:off x="19541271" y="4232634"/>
              <a:ext cx="1" cy="1714617"/>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88" name="1972"/>
            <p:cNvSpPr/>
            <p:nvPr/>
          </p:nvSpPr>
          <p:spPr>
            <a:xfrm>
              <a:off x="1774705" y="347527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nSpc>
                  <a:spcPct val="80000"/>
                </a:lnSpc>
                <a:defRPr spc="-119" sz="6000">
                  <a:solidFill>
                    <a:srgbClr val="884693"/>
                  </a:solidFill>
                  <a:latin typeface="Oxygen Bold"/>
                  <a:ea typeface="Oxygen Bold"/>
                  <a:cs typeface="Oxygen Bold"/>
                  <a:sym typeface="Oxygen Bold"/>
                </a:defRPr>
              </a:lvl1pPr>
            </a:lstStyle>
            <a:p>
              <a:pPr>
                <a:defRPr spc="-79" sz="4000"/>
              </a:pPr>
              <a:r>
                <a:rPr spc="-119" sz="6000"/>
                <a:t>1972</a:t>
              </a:r>
            </a:p>
          </p:txBody>
        </p:sp>
        <p:sp>
          <p:nvSpPr>
            <p:cNvPr id="289" name="Legal for two men  to be in a relationship"/>
            <p:cNvSpPr/>
            <p:nvPr/>
          </p:nvSpPr>
          <p:spPr>
            <a:xfrm>
              <a:off x="3961017" y="156855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Legal for two men </a:t>
              </a:r>
              <a:br/>
              <a:r>
                <a:t>to be in a relationship</a:t>
              </a:r>
            </a:p>
          </p:txBody>
        </p:sp>
        <p:sp>
          <p:nvSpPr>
            <p:cNvPr id="290" name="Section 28 passed into law"/>
            <p:cNvSpPr/>
            <p:nvPr/>
          </p:nvSpPr>
          <p:spPr>
            <a:xfrm>
              <a:off x="6186767" y="669532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Section 28</a:t>
              </a:r>
              <a:br/>
              <a:r>
                <a:t>passed into law</a:t>
              </a:r>
            </a:p>
          </p:txBody>
        </p:sp>
        <p:sp>
          <p:nvSpPr>
            <p:cNvPr id="291" name="Section 28  removed in  Scotland"/>
            <p:cNvSpPr/>
            <p:nvPr/>
          </p:nvSpPr>
          <p:spPr>
            <a:xfrm>
              <a:off x="8412519" y="156855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Section 28 </a:t>
              </a:r>
              <a:br/>
              <a:r>
                <a:t>removed in </a:t>
              </a:r>
              <a:br/>
              <a:r>
                <a:t>Scotland</a:t>
              </a:r>
            </a:p>
          </p:txBody>
        </p:sp>
        <p:sp>
          <p:nvSpPr>
            <p:cNvPr id="292" name="Law passed making it illegal  to fire someone because they are lesbian, gay or bisexual"/>
            <p:cNvSpPr/>
            <p:nvPr/>
          </p:nvSpPr>
          <p:spPr>
            <a:xfrm>
              <a:off x="7992119" y="7711329"/>
              <a:ext cx="4789966"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Law passed</a:t>
              </a:r>
              <a:br/>
              <a:r>
                <a:t>making it illegal </a:t>
              </a:r>
              <a:br/>
              <a:r>
                <a:t>to fire someone</a:t>
              </a:r>
              <a:br/>
              <a:r>
                <a:t>because they are</a:t>
              </a:r>
              <a:br/>
              <a:r>
                <a:t>lesbian, gay or bisexual</a:t>
              </a:r>
            </a:p>
          </p:txBody>
        </p:sp>
        <p:sp>
          <p:nvSpPr>
            <p:cNvPr id="293" name="Law passed to allow transgender people to be legally recognised"/>
            <p:cNvSpPr/>
            <p:nvPr/>
          </p:nvSpPr>
          <p:spPr>
            <a:xfrm>
              <a:off x="10591649" y="1136756"/>
              <a:ext cx="4544742"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pc="-79" sz="4000">
                  <a:solidFill>
                    <a:srgbClr val="884693"/>
                  </a:solidFill>
                  <a:latin typeface="Oxygen Regular"/>
                  <a:ea typeface="Oxygen Regular"/>
                  <a:cs typeface="Oxygen Regular"/>
                  <a:sym typeface="Oxygen Regular"/>
                </a:defRPr>
              </a:lvl1pPr>
            </a:lstStyle>
            <a:p>
              <a:pPr/>
              <a:r>
                <a:t>Law passed to allow transgender people to be legally recognised</a:t>
              </a:r>
            </a:p>
          </p:txBody>
        </p:sp>
        <p:sp>
          <p:nvSpPr>
            <p:cNvPr id="294" name="Law passed in Scotland allowing lesbian, gay, and bisexual people to adopt  children"/>
            <p:cNvSpPr/>
            <p:nvPr/>
          </p:nvSpPr>
          <p:spPr>
            <a:xfrm>
              <a:off x="13138475" y="7998349"/>
              <a:ext cx="3902594"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Law passed</a:t>
              </a:r>
              <a:br/>
              <a:r>
                <a:t>in Scotland</a:t>
              </a:r>
              <a:br/>
              <a:r>
                <a:t>allowing lesbian, gay, and bisexual people to adopt </a:t>
              </a:r>
              <a:br/>
              <a:r>
                <a:t>children </a:t>
              </a:r>
              <a:br/>
            </a:p>
          </p:txBody>
        </p:sp>
        <p:sp>
          <p:nvSpPr>
            <p:cNvPr id="295" name="Equality Act 2010 passed into law"/>
            <p:cNvSpPr/>
            <p:nvPr/>
          </p:nvSpPr>
          <p:spPr>
            <a:xfrm>
              <a:off x="17310926" y="156855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Equality Act</a:t>
              </a:r>
              <a:br/>
              <a:r>
                <a:t>2010 passed</a:t>
              </a:r>
              <a:br/>
              <a:r>
                <a:t>into law</a:t>
              </a:r>
            </a:p>
          </p:txBody>
        </p:sp>
        <p:sp>
          <p:nvSpPr>
            <p:cNvPr id="296" name="Same-sex marriage legalised  in Scotland"/>
            <p:cNvSpPr/>
            <p:nvPr/>
          </p:nvSpPr>
          <p:spPr>
            <a:xfrm>
              <a:off x="19541272" y="690614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Same-sex</a:t>
              </a:r>
              <a:br/>
              <a:r>
                <a:t>marriage legalised </a:t>
              </a:r>
              <a:br/>
              <a:r>
                <a:t>in Scotland  </a:t>
              </a:r>
            </a:p>
          </p:txBody>
        </p:sp>
        <p:sp>
          <p:nvSpPr>
            <p:cNvPr id="297" name="LGBT Inclusive Education is expected in all schools"/>
            <p:cNvSpPr/>
            <p:nvPr/>
          </p:nvSpPr>
          <p:spPr>
            <a:xfrm>
              <a:off x="21767021" y="11302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LGBT Inclusive</a:t>
              </a:r>
              <a:br/>
              <a:r>
                <a:t>Education is</a:t>
              </a:r>
              <a:br/>
              <a:r>
                <a:t>expected in all</a:t>
              </a:r>
              <a:br/>
              <a:r>
                <a:t>schools</a:t>
              </a:r>
            </a:p>
          </p:txBody>
        </p:sp>
        <p:sp>
          <p:nvSpPr>
            <p:cNvPr id="298" name="First Pride event held in London"/>
            <p:cNvSpPr/>
            <p:nvPr/>
          </p:nvSpPr>
          <p:spPr>
            <a:xfrm>
              <a:off x="1812041" y="669532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First Pride event</a:t>
              </a:r>
              <a:br/>
              <a:r>
                <a:t>held in London</a:t>
              </a:r>
            </a:p>
          </p:txBody>
        </p:sp>
        <p:sp>
          <p:nvSpPr>
            <p:cNvPr id="299" name="1981"/>
            <p:cNvSpPr/>
            <p:nvPr/>
          </p:nvSpPr>
          <p:spPr>
            <a:xfrm>
              <a:off x="3961017" y="5075630"/>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nSpc>
                  <a:spcPct val="80000"/>
                </a:lnSpc>
                <a:defRPr spc="-119" sz="6000">
                  <a:solidFill>
                    <a:srgbClr val="884693"/>
                  </a:solidFill>
                  <a:latin typeface="Oxygen Bold"/>
                  <a:ea typeface="Oxygen Bold"/>
                  <a:cs typeface="Oxygen Bold"/>
                  <a:sym typeface="Oxygen Bold"/>
                </a:defRPr>
              </a:lvl1pPr>
            </a:lstStyle>
            <a:p>
              <a:pPr>
                <a:defRPr spc="-79" sz="4000"/>
              </a:pPr>
              <a:r>
                <a:rPr spc="-119" sz="6000"/>
                <a:t>1981</a:t>
              </a:r>
            </a:p>
          </p:txBody>
        </p:sp>
        <p:sp>
          <p:nvSpPr>
            <p:cNvPr id="300" name="1988"/>
            <p:cNvSpPr/>
            <p:nvPr/>
          </p:nvSpPr>
          <p:spPr>
            <a:xfrm>
              <a:off x="6186768" y="347527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nSpc>
                  <a:spcPct val="80000"/>
                </a:lnSpc>
                <a:defRPr spc="-119" sz="6000">
                  <a:solidFill>
                    <a:srgbClr val="884693"/>
                  </a:solidFill>
                  <a:latin typeface="Oxygen Bold"/>
                  <a:ea typeface="Oxygen Bold"/>
                  <a:cs typeface="Oxygen Bold"/>
                  <a:sym typeface="Oxygen Bold"/>
                </a:defRPr>
              </a:lvl1pPr>
            </a:lstStyle>
            <a:p>
              <a:pPr>
                <a:defRPr spc="-79" sz="4000"/>
              </a:pPr>
              <a:r>
                <a:rPr spc="-119" sz="6000"/>
                <a:t>1988</a:t>
              </a:r>
            </a:p>
          </p:txBody>
        </p:sp>
        <p:sp>
          <p:nvSpPr>
            <p:cNvPr id="301" name="2000"/>
            <p:cNvSpPr/>
            <p:nvPr/>
          </p:nvSpPr>
          <p:spPr>
            <a:xfrm>
              <a:off x="8412519" y="508994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nSpc>
                  <a:spcPct val="80000"/>
                </a:lnSpc>
                <a:defRPr spc="-119" sz="6000">
                  <a:solidFill>
                    <a:srgbClr val="884693"/>
                  </a:solidFill>
                  <a:latin typeface="Oxygen Bold"/>
                  <a:ea typeface="Oxygen Bold"/>
                  <a:cs typeface="Oxygen Bold"/>
                  <a:sym typeface="Oxygen Bold"/>
                </a:defRPr>
              </a:lvl1pPr>
            </a:lstStyle>
            <a:p>
              <a:pPr/>
              <a:r>
                <a:t>2000</a:t>
              </a:r>
            </a:p>
          </p:txBody>
        </p:sp>
        <p:sp>
          <p:nvSpPr>
            <p:cNvPr id="302" name="2003"/>
            <p:cNvSpPr/>
            <p:nvPr/>
          </p:nvSpPr>
          <p:spPr>
            <a:xfrm>
              <a:off x="10735194" y="3914090"/>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nSpc>
                  <a:spcPct val="80000"/>
                </a:lnSpc>
                <a:defRPr spc="-119" sz="6000">
                  <a:solidFill>
                    <a:srgbClr val="884693"/>
                  </a:solidFill>
                  <a:latin typeface="Oxygen Bold"/>
                  <a:ea typeface="Oxygen Bold"/>
                  <a:cs typeface="Oxygen Bold"/>
                  <a:sym typeface="Oxygen Bold"/>
                </a:defRPr>
              </a:lvl1pPr>
            </a:lstStyle>
            <a:p>
              <a:pPr>
                <a:defRPr spc="-79" sz="4000"/>
              </a:pPr>
              <a:r>
                <a:rPr spc="-119" sz="6000"/>
                <a:t>2003</a:t>
              </a:r>
              <a:endParaRPr spc="-119" sz="6000"/>
            </a:p>
          </p:txBody>
        </p:sp>
        <p:sp>
          <p:nvSpPr>
            <p:cNvPr id="303" name="2004"/>
            <p:cNvSpPr/>
            <p:nvPr/>
          </p:nvSpPr>
          <p:spPr>
            <a:xfrm>
              <a:off x="12864019" y="496348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nSpc>
                  <a:spcPct val="80000"/>
                </a:lnSpc>
                <a:defRPr spc="-119" sz="6000">
                  <a:solidFill>
                    <a:srgbClr val="884693"/>
                  </a:solidFill>
                  <a:latin typeface="Oxygen Bold"/>
                  <a:ea typeface="Oxygen Bold"/>
                  <a:cs typeface="Oxygen Bold"/>
                  <a:sym typeface="Oxygen Bold"/>
                </a:defRPr>
              </a:lvl1pPr>
            </a:lstStyle>
            <a:p>
              <a:pPr>
                <a:defRPr spc="-79" sz="4000"/>
              </a:pPr>
              <a:r>
                <a:rPr spc="-119" sz="6000"/>
                <a:t>2004</a:t>
              </a:r>
            </a:p>
          </p:txBody>
        </p:sp>
        <p:sp>
          <p:nvSpPr>
            <p:cNvPr id="304" name="2007"/>
            <p:cNvSpPr/>
            <p:nvPr/>
          </p:nvSpPr>
          <p:spPr>
            <a:xfrm>
              <a:off x="15089770" y="349354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nSpc>
                  <a:spcPct val="80000"/>
                </a:lnSpc>
                <a:defRPr spc="-119" sz="6000">
                  <a:solidFill>
                    <a:srgbClr val="884693"/>
                  </a:solidFill>
                  <a:latin typeface="Oxygen Bold"/>
                  <a:ea typeface="Oxygen Bold"/>
                  <a:cs typeface="Oxygen Bold"/>
                  <a:sym typeface="Oxygen Bold"/>
                </a:defRPr>
              </a:lvl1pPr>
            </a:lstStyle>
            <a:p>
              <a:pPr>
                <a:defRPr spc="-79" sz="4000"/>
              </a:pPr>
              <a:r>
                <a:rPr spc="-119" sz="6000"/>
                <a:t>2007</a:t>
              </a:r>
            </a:p>
          </p:txBody>
        </p:sp>
        <p:sp>
          <p:nvSpPr>
            <p:cNvPr id="305" name="2010"/>
            <p:cNvSpPr/>
            <p:nvPr/>
          </p:nvSpPr>
          <p:spPr>
            <a:xfrm>
              <a:off x="17315518" y="502439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nSpc>
                  <a:spcPct val="80000"/>
                </a:lnSpc>
                <a:defRPr spc="-119" sz="6000">
                  <a:solidFill>
                    <a:srgbClr val="884693"/>
                  </a:solidFill>
                  <a:latin typeface="Oxygen Bold"/>
                  <a:ea typeface="Oxygen Bold"/>
                  <a:cs typeface="Oxygen Bold"/>
                  <a:sym typeface="Oxygen Bold"/>
                </a:defRPr>
              </a:lvl1pPr>
            </a:lstStyle>
            <a:p>
              <a:pPr>
                <a:defRPr spc="-79" sz="4000"/>
              </a:pPr>
              <a:r>
                <a:rPr spc="-119" sz="6000"/>
                <a:t>2010</a:t>
              </a:r>
            </a:p>
          </p:txBody>
        </p:sp>
        <p:sp>
          <p:nvSpPr>
            <p:cNvPr id="306" name="2013"/>
            <p:cNvSpPr/>
            <p:nvPr/>
          </p:nvSpPr>
          <p:spPr>
            <a:xfrm>
              <a:off x="19541270" y="347527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nSpc>
                  <a:spcPct val="80000"/>
                </a:lnSpc>
                <a:defRPr spc="-119" sz="6000">
                  <a:solidFill>
                    <a:srgbClr val="884693"/>
                  </a:solidFill>
                  <a:latin typeface="Oxygen Bold"/>
                  <a:ea typeface="Oxygen Bold"/>
                  <a:cs typeface="Oxygen Bold"/>
                  <a:sym typeface="Oxygen Bold"/>
                </a:defRPr>
              </a:lvl1pPr>
            </a:lstStyle>
            <a:p>
              <a:pPr>
                <a:defRPr spc="-79" sz="4000"/>
              </a:pPr>
              <a:r>
                <a:rPr spc="-119" sz="6000"/>
                <a:t>2013</a:t>
              </a:r>
            </a:p>
          </p:txBody>
        </p:sp>
        <p:sp>
          <p:nvSpPr>
            <p:cNvPr id="307" name="2018"/>
            <p:cNvSpPr/>
            <p:nvPr/>
          </p:nvSpPr>
          <p:spPr>
            <a:xfrm>
              <a:off x="21767021" y="4963481"/>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nSpc>
                  <a:spcPct val="80000"/>
                </a:lnSpc>
                <a:defRPr spc="-119" sz="6000">
                  <a:solidFill>
                    <a:srgbClr val="884693"/>
                  </a:solidFill>
                  <a:latin typeface="Oxygen Bold"/>
                  <a:ea typeface="Oxygen Bold"/>
                  <a:cs typeface="Oxygen Bold"/>
                  <a:sym typeface="Oxygen Bold"/>
                </a:defRPr>
              </a:lvl1pPr>
            </a:lstStyle>
            <a:p>
              <a:pPr>
                <a:defRPr spc="-79" sz="4000"/>
              </a:pPr>
              <a:r>
                <a:rPr spc="-119" sz="6000"/>
                <a:t>2018</a:t>
              </a:r>
            </a:p>
          </p:txBody>
        </p:sp>
      </p:gr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10" name="Having made your choice about which three events you thought were the most important, use the information cards to learn more about these events."/>
          <p:cNvSpPr txBox="1"/>
          <p:nvPr/>
        </p:nvSpPr>
        <p:spPr>
          <a:xfrm>
            <a:off x="15367792" y="2932100"/>
            <a:ext cx="7698794" cy="91744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825500">
              <a:lnSpc>
                <a:spcPct val="120000"/>
              </a:lnSpc>
              <a:defRPr sz="6000">
                <a:solidFill>
                  <a:srgbClr val="884693"/>
                </a:solidFill>
                <a:latin typeface="Oxygen Regular"/>
                <a:ea typeface="Oxygen Regular"/>
                <a:cs typeface="Oxygen Regular"/>
                <a:sym typeface="Oxygen Regular"/>
              </a:defRPr>
            </a:lvl1pPr>
          </a:lstStyle>
          <a:p>
            <a:pPr/>
            <a:r>
              <a:t>Having made your choice about which three events you thought were the most important, use the information cards to learn more about these events. </a:t>
            </a:r>
          </a:p>
        </p:txBody>
      </p:sp>
      <p:pic>
        <p:nvPicPr>
          <p:cNvPr id="311" name="Image" descr="Image"/>
          <p:cNvPicPr>
            <a:picLocks noChangeAspect="1"/>
          </p:cNvPicPr>
          <p:nvPr/>
        </p:nvPicPr>
        <p:blipFill>
          <a:blip r:embed="rId3">
            <a:extLst/>
          </a:blip>
          <a:stretch>
            <a:fillRect/>
          </a:stretch>
        </p:blipFill>
        <p:spPr>
          <a:xfrm>
            <a:off x="4849243" y="8052833"/>
            <a:ext cx="7874001" cy="5080001"/>
          </a:xfrm>
          <a:prstGeom prst="rect">
            <a:avLst/>
          </a:prstGeom>
          <a:ln w="12700">
            <a:miter lim="400000"/>
          </a:ln>
        </p:spPr>
      </p:pic>
      <p:pic>
        <p:nvPicPr>
          <p:cNvPr id="312" name="Image" descr="Image"/>
          <p:cNvPicPr>
            <a:picLocks noChangeAspect="1"/>
          </p:cNvPicPr>
          <p:nvPr/>
        </p:nvPicPr>
        <p:blipFill>
          <a:blip r:embed="rId4">
            <a:extLst/>
          </a:blip>
          <a:stretch>
            <a:fillRect/>
          </a:stretch>
        </p:blipFill>
        <p:spPr>
          <a:xfrm>
            <a:off x="9040967" y="2359091"/>
            <a:ext cx="5002295" cy="5080001"/>
          </a:xfrm>
          <a:prstGeom prst="rect">
            <a:avLst/>
          </a:prstGeom>
          <a:ln w="12700">
            <a:miter lim="400000"/>
          </a:ln>
        </p:spPr>
      </p:pic>
      <p:sp>
        <p:nvSpPr>
          <p:cNvPr id="313" name="Which of these events do you think is most important?"/>
          <p:cNvSpPr txBox="1"/>
          <p:nvPr>
            <p:ph type="ctrTitle"/>
          </p:nvPr>
        </p:nvSpPr>
        <p:spPr>
          <a:xfrm>
            <a:off x="423030" y="640660"/>
            <a:ext cx="24006858" cy="1227910"/>
          </a:xfrm>
          <a:prstGeom prst="rect">
            <a:avLst/>
          </a:prstGeom>
        </p:spPr>
        <p:txBody>
          <a:bodyPr/>
          <a:lstStyle>
            <a:lvl1pPr defTabSz="2292038">
              <a:defRPr b="0" spc="-141" sz="7050">
                <a:solidFill>
                  <a:srgbClr val="884693"/>
                </a:solidFill>
                <a:latin typeface="Oxygen Bold"/>
                <a:ea typeface="Oxygen Bold"/>
                <a:cs typeface="Oxygen Bold"/>
                <a:sym typeface="Oxygen Bold"/>
              </a:defRPr>
            </a:lvl1pPr>
          </a:lstStyle>
          <a:p>
            <a:pPr/>
            <a:r>
              <a:t>Which of these events do you think is most important?</a:t>
            </a:r>
          </a:p>
        </p:txBody>
      </p:sp>
      <p:pic>
        <p:nvPicPr>
          <p:cNvPr id="314" name="Image" descr="Image"/>
          <p:cNvPicPr>
            <a:picLocks noChangeAspect="1"/>
          </p:cNvPicPr>
          <p:nvPr/>
        </p:nvPicPr>
        <p:blipFill>
          <a:blip r:embed="rId5">
            <a:extLst/>
          </a:blip>
          <a:srcRect l="16843" t="0" r="16843" b="0"/>
          <a:stretch>
            <a:fillRect/>
          </a:stretch>
        </p:blipFill>
        <p:spPr>
          <a:xfrm>
            <a:off x="2639994" y="2565323"/>
            <a:ext cx="5076444" cy="4790757"/>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16" name="What events would you include in a timeline of your life?"/>
          <p:cNvSpPr txBox="1"/>
          <p:nvPr>
            <p:ph type="ctrTitle"/>
          </p:nvPr>
        </p:nvSpPr>
        <p:spPr>
          <a:xfrm>
            <a:off x="749460" y="5696773"/>
            <a:ext cx="22885080" cy="1227910"/>
          </a:xfrm>
          <a:prstGeom prst="rect">
            <a:avLst/>
          </a:prstGeom>
        </p:spPr>
        <p:txBody>
          <a:bodyPr/>
          <a:lstStyle>
            <a:lvl1pPr defTabSz="2243271">
              <a:defRPr b="0" spc="-138" sz="6900">
                <a:solidFill>
                  <a:srgbClr val="884693"/>
                </a:solidFill>
                <a:latin typeface="Oxygen Bold"/>
                <a:ea typeface="Oxygen Bold"/>
                <a:cs typeface="Oxygen Bold"/>
                <a:sym typeface="Oxygen Bold"/>
              </a:defRPr>
            </a:lvl1pPr>
          </a:lstStyle>
          <a:p>
            <a:pPr/>
            <a:r>
              <a:t>What events would you include in a timeline of your life?</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318" name="Line"/>
          <p:cNvSpPr/>
          <p:nvPr/>
        </p:nvSpPr>
        <p:spPr>
          <a:xfrm>
            <a:off x="988377" y="6675531"/>
            <a:ext cx="22151564" cy="1"/>
          </a:xfrm>
          <a:prstGeom prst="line">
            <a:avLst/>
          </a:prstGeom>
          <a:ln w="127000">
            <a:solidFill>
              <a:srgbClr val="7F4B91"/>
            </a:solidFill>
            <a:miter lim="400000"/>
          </a:ln>
        </p:spPr>
        <p:txBody>
          <a:bodyPr lIns="50800" tIns="50800" rIns="50800" bIns="50800" anchor="ctr"/>
          <a:lstStyle/>
          <a:p>
            <a:pPr/>
          </a:p>
        </p:txBody>
      </p:sp>
      <p:sp>
        <p:nvSpPr>
          <p:cNvPr id="319" name="Line"/>
          <p:cNvSpPr/>
          <p:nvPr/>
        </p:nvSpPr>
        <p:spPr>
          <a:xfrm flipH="1">
            <a:off x="2744355" y="6612031"/>
            <a:ext cx="1" cy="1637561"/>
          </a:xfrm>
          <a:prstGeom prst="line">
            <a:avLst/>
          </a:prstGeom>
          <a:ln w="127000">
            <a:solidFill>
              <a:srgbClr val="7F4B91"/>
            </a:solidFill>
            <a:miter lim="400000"/>
          </a:ln>
        </p:spPr>
        <p:txBody>
          <a:bodyPr lIns="50800" tIns="50800" rIns="50800" bIns="50800" anchor="ctr"/>
          <a:lstStyle/>
          <a:p>
            <a:pPr/>
          </a:p>
        </p:txBody>
      </p:sp>
      <p:sp>
        <p:nvSpPr>
          <p:cNvPr id="320" name="Line"/>
          <p:cNvSpPr/>
          <p:nvPr/>
        </p:nvSpPr>
        <p:spPr>
          <a:xfrm>
            <a:off x="7309787" y="5055052"/>
            <a:ext cx="1" cy="1637560"/>
          </a:xfrm>
          <a:prstGeom prst="line">
            <a:avLst/>
          </a:prstGeom>
          <a:ln w="127000">
            <a:solidFill>
              <a:srgbClr val="7F4B91"/>
            </a:solidFill>
            <a:miter lim="400000"/>
          </a:ln>
        </p:spPr>
        <p:txBody>
          <a:bodyPr lIns="50800" tIns="50800" rIns="50800" bIns="50800" anchor="ctr"/>
          <a:lstStyle/>
          <a:p>
            <a:pPr/>
          </a:p>
        </p:txBody>
      </p:sp>
      <p:sp>
        <p:nvSpPr>
          <p:cNvPr id="321" name="Line"/>
          <p:cNvSpPr/>
          <p:nvPr/>
        </p:nvSpPr>
        <p:spPr>
          <a:xfrm>
            <a:off x="11875218" y="6612031"/>
            <a:ext cx="1" cy="1637561"/>
          </a:xfrm>
          <a:prstGeom prst="line">
            <a:avLst/>
          </a:prstGeom>
          <a:ln w="127000">
            <a:solidFill>
              <a:srgbClr val="7F4B91"/>
            </a:solidFill>
            <a:miter lim="400000"/>
          </a:ln>
        </p:spPr>
        <p:txBody>
          <a:bodyPr lIns="50800" tIns="50800" rIns="50800" bIns="50800" anchor="ctr"/>
          <a:lstStyle/>
          <a:p>
            <a:pPr/>
          </a:p>
        </p:txBody>
      </p:sp>
      <p:sp>
        <p:nvSpPr>
          <p:cNvPr id="322" name="Line"/>
          <p:cNvSpPr/>
          <p:nvPr/>
        </p:nvSpPr>
        <p:spPr>
          <a:xfrm>
            <a:off x="16995548" y="5055052"/>
            <a:ext cx="1" cy="1637560"/>
          </a:xfrm>
          <a:prstGeom prst="line">
            <a:avLst/>
          </a:prstGeom>
          <a:ln w="127000">
            <a:solidFill>
              <a:srgbClr val="7F4B91"/>
            </a:solidFill>
            <a:miter lim="400000"/>
          </a:ln>
        </p:spPr>
        <p:txBody>
          <a:bodyPr lIns="50800" tIns="50800" rIns="50800" bIns="50800" anchor="ctr"/>
          <a:lstStyle/>
          <a:p>
            <a:pPr/>
          </a:p>
        </p:txBody>
      </p:sp>
      <p:sp>
        <p:nvSpPr>
          <p:cNvPr id="323" name="Line"/>
          <p:cNvSpPr/>
          <p:nvPr/>
        </p:nvSpPr>
        <p:spPr>
          <a:xfrm>
            <a:off x="21494775" y="6612031"/>
            <a:ext cx="1" cy="1637561"/>
          </a:xfrm>
          <a:prstGeom prst="line">
            <a:avLst/>
          </a:prstGeom>
          <a:ln w="127000">
            <a:solidFill>
              <a:srgbClr val="7F4B91"/>
            </a:solidFill>
            <a:miter lim="400000"/>
          </a:ln>
        </p:spPr>
        <p:txBody>
          <a:bodyPr lIns="50800" tIns="50800" rIns="50800" bIns="50800" anchor="ctr"/>
          <a:lstStyle/>
          <a:p>
            <a:pPr/>
          </a:p>
        </p:txBody>
      </p:sp>
      <p:sp>
        <p:nvSpPr>
          <p:cNvPr id="324" name="2016"/>
          <p:cNvSpPr txBox="1"/>
          <p:nvPr/>
        </p:nvSpPr>
        <p:spPr>
          <a:xfrm>
            <a:off x="1762108" y="5062832"/>
            <a:ext cx="2010539" cy="1308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nSpc>
                <a:spcPct val="80000"/>
              </a:lnSpc>
              <a:defRPr spc="-150" sz="7500">
                <a:solidFill>
                  <a:srgbClr val="884693"/>
                </a:solidFill>
                <a:latin typeface="Oxygen Bold"/>
                <a:ea typeface="Oxygen Bold"/>
                <a:cs typeface="Oxygen Bold"/>
                <a:sym typeface="Oxygen Bold"/>
              </a:defRPr>
            </a:lvl1pPr>
          </a:lstStyle>
          <a:p>
            <a:pPr/>
            <a:r>
              <a:t>2016</a:t>
            </a:r>
          </a:p>
        </p:txBody>
      </p:sp>
      <p:sp>
        <p:nvSpPr>
          <p:cNvPr id="325" name="First day of school"/>
          <p:cNvSpPr txBox="1"/>
          <p:nvPr/>
        </p:nvSpPr>
        <p:spPr>
          <a:xfrm>
            <a:off x="242043" y="8413632"/>
            <a:ext cx="5050669" cy="901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defRPr spc="-100" sz="5000">
                <a:solidFill>
                  <a:srgbClr val="884693"/>
                </a:solidFill>
                <a:latin typeface="Oxygen Regular"/>
                <a:ea typeface="Oxygen Regular"/>
                <a:cs typeface="Oxygen Regular"/>
                <a:sym typeface="Oxygen Regular"/>
              </a:defRPr>
            </a:lvl1pPr>
          </a:lstStyle>
          <a:p>
            <a:pPr/>
            <a:r>
              <a:t>First day of school</a:t>
            </a:r>
          </a:p>
        </p:txBody>
      </p:sp>
      <p:sp>
        <p:nvSpPr>
          <p:cNvPr id="326" name="2018"/>
          <p:cNvSpPr txBox="1"/>
          <p:nvPr/>
        </p:nvSpPr>
        <p:spPr>
          <a:xfrm>
            <a:off x="6317075" y="6980129"/>
            <a:ext cx="1985424" cy="1308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nSpc>
                <a:spcPct val="80000"/>
              </a:lnSpc>
              <a:defRPr spc="-150" sz="7500">
                <a:solidFill>
                  <a:srgbClr val="884693"/>
                </a:solidFill>
                <a:latin typeface="Oxygen Bold"/>
                <a:ea typeface="Oxygen Bold"/>
                <a:cs typeface="Oxygen Bold"/>
                <a:sym typeface="Oxygen Bold"/>
              </a:defRPr>
            </a:lvl1pPr>
          </a:lstStyle>
          <a:p>
            <a:pPr/>
            <a:r>
              <a:t>2018</a:t>
            </a:r>
          </a:p>
        </p:txBody>
      </p:sp>
      <p:sp>
        <p:nvSpPr>
          <p:cNvPr id="327" name="2018"/>
          <p:cNvSpPr txBox="1"/>
          <p:nvPr/>
        </p:nvSpPr>
        <p:spPr>
          <a:xfrm>
            <a:off x="10846927" y="5060374"/>
            <a:ext cx="1985424" cy="1308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nSpc>
                <a:spcPct val="80000"/>
              </a:lnSpc>
              <a:defRPr spc="-150" sz="7500">
                <a:solidFill>
                  <a:srgbClr val="884693"/>
                </a:solidFill>
                <a:latin typeface="Oxygen Bold"/>
                <a:ea typeface="Oxygen Bold"/>
                <a:cs typeface="Oxygen Bold"/>
                <a:sym typeface="Oxygen Bold"/>
              </a:defRPr>
            </a:lvl1pPr>
          </a:lstStyle>
          <a:p>
            <a:pPr/>
            <a:r>
              <a:t>2018</a:t>
            </a:r>
          </a:p>
        </p:txBody>
      </p:sp>
      <p:sp>
        <p:nvSpPr>
          <p:cNvPr id="328" name="2019"/>
          <p:cNvSpPr txBox="1"/>
          <p:nvPr/>
        </p:nvSpPr>
        <p:spPr>
          <a:xfrm>
            <a:off x="15990281" y="7005789"/>
            <a:ext cx="2015189" cy="1308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nSpc>
                <a:spcPct val="80000"/>
              </a:lnSpc>
              <a:defRPr spc="-150" sz="7500">
                <a:solidFill>
                  <a:srgbClr val="884693"/>
                </a:solidFill>
                <a:latin typeface="Oxygen Bold"/>
                <a:ea typeface="Oxygen Bold"/>
                <a:cs typeface="Oxygen Bold"/>
                <a:sym typeface="Oxygen Bold"/>
              </a:defRPr>
            </a:lvl1pPr>
          </a:lstStyle>
          <a:p>
            <a:pPr/>
            <a:r>
              <a:t>2019</a:t>
            </a:r>
          </a:p>
        </p:txBody>
      </p:sp>
      <p:sp>
        <p:nvSpPr>
          <p:cNvPr id="329" name="2020"/>
          <p:cNvSpPr txBox="1"/>
          <p:nvPr/>
        </p:nvSpPr>
        <p:spPr>
          <a:xfrm>
            <a:off x="20382769" y="5037173"/>
            <a:ext cx="2224014" cy="1308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nSpc>
                <a:spcPct val="80000"/>
              </a:lnSpc>
              <a:defRPr spc="-150" sz="7500">
                <a:solidFill>
                  <a:srgbClr val="884693"/>
                </a:solidFill>
                <a:latin typeface="Oxygen Bold"/>
                <a:ea typeface="Oxygen Bold"/>
                <a:cs typeface="Oxygen Bold"/>
                <a:sym typeface="Oxygen Bold"/>
              </a:defRPr>
            </a:lvl1pPr>
          </a:lstStyle>
          <a:p>
            <a:pPr/>
            <a:r>
              <a:t>2020</a:t>
            </a:r>
          </a:p>
        </p:txBody>
      </p:sp>
      <p:sp>
        <p:nvSpPr>
          <p:cNvPr id="330" name="Holiday to…"/>
          <p:cNvSpPr txBox="1"/>
          <p:nvPr/>
        </p:nvSpPr>
        <p:spPr>
          <a:xfrm>
            <a:off x="4980273" y="3302810"/>
            <a:ext cx="4659028" cy="154178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nSpc>
                <a:spcPct val="80000"/>
              </a:lnSpc>
              <a:defRPr spc="-100" sz="5000">
                <a:solidFill>
                  <a:srgbClr val="884693"/>
                </a:solidFill>
                <a:latin typeface="Oxygen Regular"/>
                <a:ea typeface="Oxygen Regular"/>
                <a:cs typeface="Oxygen Regular"/>
                <a:sym typeface="Oxygen Regular"/>
              </a:defRPr>
            </a:pPr>
            <a:r>
              <a:t>Holiday to</a:t>
            </a:r>
          </a:p>
          <a:p>
            <a:pPr>
              <a:lnSpc>
                <a:spcPct val="80000"/>
              </a:lnSpc>
              <a:defRPr spc="-100" sz="5000">
                <a:solidFill>
                  <a:srgbClr val="884693"/>
                </a:solidFill>
                <a:latin typeface="Oxygen Regular"/>
                <a:ea typeface="Oxygen Regular"/>
                <a:cs typeface="Oxygen Regular"/>
                <a:sym typeface="Oxygen Regular"/>
              </a:defRPr>
            </a:pPr>
            <a:r>
              <a:t>Disneyland Paris</a:t>
            </a:r>
          </a:p>
        </p:txBody>
      </p:sp>
      <p:sp>
        <p:nvSpPr>
          <p:cNvPr id="331" name="My pet dog arrived"/>
          <p:cNvSpPr txBox="1"/>
          <p:nvPr/>
        </p:nvSpPr>
        <p:spPr>
          <a:xfrm>
            <a:off x="10221437" y="8413633"/>
            <a:ext cx="3236405" cy="154178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nSpc>
                <a:spcPct val="80000"/>
              </a:lnSpc>
              <a:defRPr spc="-100" sz="5000">
                <a:solidFill>
                  <a:srgbClr val="884693"/>
                </a:solidFill>
                <a:latin typeface="Oxygen Regular"/>
                <a:ea typeface="Oxygen Regular"/>
                <a:cs typeface="Oxygen Regular"/>
                <a:sym typeface="Oxygen Regular"/>
              </a:defRPr>
            </a:pPr>
            <a:r>
              <a:t>My pet dog</a:t>
            </a:r>
            <a:br/>
            <a:r>
              <a:t>arrived</a:t>
            </a:r>
          </a:p>
        </p:txBody>
      </p:sp>
      <p:sp>
        <p:nvSpPr>
          <p:cNvPr id="332" name="Sister got married"/>
          <p:cNvSpPr txBox="1"/>
          <p:nvPr/>
        </p:nvSpPr>
        <p:spPr>
          <a:xfrm>
            <a:off x="14485880" y="3958715"/>
            <a:ext cx="5019341" cy="901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defRPr spc="-100" sz="5000">
                <a:solidFill>
                  <a:srgbClr val="884693"/>
                </a:solidFill>
                <a:latin typeface="Oxygen Regular"/>
                <a:ea typeface="Oxygen Regular"/>
                <a:cs typeface="Oxygen Regular"/>
                <a:sym typeface="Oxygen Regular"/>
              </a:defRPr>
            </a:lvl1pPr>
          </a:lstStyle>
          <a:p>
            <a:pPr/>
            <a:r>
              <a:t>Sister got married</a:t>
            </a:r>
          </a:p>
        </p:txBody>
      </p:sp>
      <p:sp>
        <p:nvSpPr>
          <p:cNvPr id="333" name="Competed in a national sporting event"/>
          <p:cNvSpPr txBox="1"/>
          <p:nvPr/>
        </p:nvSpPr>
        <p:spPr>
          <a:xfrm>
            <a:off x="18847595" y="8334471"/>
            <a:ext cx="5294363" cy="21818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pc="-100" sz="5000">
                <a:solidFill>
                  <a:srgbClr val="884693"/>
                </a:solidFill>
                <a:latin typeface="Oxygen Regular"/>
                <a:ea typeface="Oxygen Regular"/>
                <a:cs typeface="Oxygen Regular"/>
                <a:sym typeface="Oxygen Regular"/>
              </a:defRPr>
            </a:lvl1pPr>
          </a:lstStyle>
          <a:p>
            <a:pPr/>
            <a:r>
              <a:t>Competed in a national sporting event</a:t>
            </a:r>
          </a:p>
        </p:txBody>
      </p:sp>
      <p:pic>
        <p:nvPicPr>
          <p:cNvPr id="334" name="Image" descr="Image"/>
          <p:cNvPicPr>
            <a:picLocks noChangeAspect="1"/>
          </p:cNvPicPr>
          <p:nvPr/>
        </p:nvPicPr>
        <p:blipFill>
          <a:blip r:embed="rId4">
            <a:extLst/>
          </a:blip>
          <a:stretch>
            <a:fillRect/>
          </a:stretch>
        </p:blipFill>
        <p:spPr>
          <a:xfrm>
            <a:off x="1788246" y="9240227"/>
            <a:ext cx="1912220" cy="3807518"/>
          </a:xfrm>
          <a:prstGeom prst="rect">
            <a:avLst/>
          </a:prstGeom>
          <a:ln w="12700">
            <a:miter lim="400000"/>
          </a:ln>
        </p:spPr>
      </p:pic>
      <p:pic>
        <p:nvPicPr>
          <p:cNvPr id="335" name="Image" descr="Image"/>
          <p:cNvPicPr>
            <a:picLocks noChangeAspect="1"/>
          </p:cNvPicPr>
          <p:nvPr/>
        </p:nvPicPr>
        <p:blipFill>
          <a:blip r:embed="rId5">
            <a:extLst/>
          </a:blip>
          <a:stretch>
            <a:fillRect/>
          </a:stretch>
        </p:blipFill>
        <p:spPr>
          <a:xfrm>
            <a:off x="5831795" y="668255"/>
            <a:ext cx="2955984" cy="2821941"/>
          </a:xfrm>
          <a:prstGeom prst="rect">
            <a:avLst/>
          </a:prstGeom>
          <a:ln w="12700">
            <a:miter lim="400000"/>
          </a:ln>
        </p:spPr>
      </p:pic>
      <p:pic>
        <p:nvPicPr>
          <p:cNvPr id="336" name="Image" descr="Image"/>
          <p:cNvPicPr>
            <a:picLocks noChangeAspect="1"/>
          </p:cNvPicPr>
          <p:nvPr/>
        </p:nvPicPr>
        <p:blipFill>
          <a:blip r:embed="rId6">
            <a:extLst/>
          </a:blip>
          <a:stretch>
            <a:fillRect/>
          </a:stretch>
        </p:blipFill>
        <p:spPr>
          <a:xfrm>
            <a:off x="10529018" y="9860867"/>
            <a:ext cx="2692401" cy="2857501"/>
          </a:xfrm>
          <a:prstGeom prst="rect">
            <a:avLst/>
          </a:prstGeom>
          <a:ln w="12700">
            <a:miter lim="400000"/>
          </a:ln>
        </p:spPr>
      </p:pic>
      <p:pic>
        <p:nvPicPr>
          <p:cNvPr id="337" name="Image" descr="Image"/>
          <p:cNvPicPr>
            <a:picLocks noChangeAspect="1"/>
          </p:cNvPicPr>
          <p:nvPr/>
        </p:nvPicPr>
        <p:blipFill>
          <a:blip r:embed="rId7">
            <a:extLst/>
          </a:blip>
          <a:stretch>
            <a:fillRect/>
          </a:stretch>
        </p:blipFill>
        <p:spPr>
          <a:xfrm>
            <a:off x="15753470" y="802624"/>
            <a:ext cx="2484160" cy="3550976"/>
          </a:xfrm>
          <a:prstGeom prst="rect">
            <a:avLst/>
          </a:prstGeom>
          <a:ln w="12700">
            <a:miter lim="400000"/>
          </a:ln>
        </p:spPr>
      </p:pic>
      <p:pic>
        <p:nvPicPr>
          <p:cNvPr id="338" name="Image" descr="Image"/>
          <p:cNvPicPr>
            <a:picLocks noChangeAspect="1"/>
          </p:cNvPicPr>
          <p:nvPr/>
        </p:nvPicPr>
        <p:blipFill>
          <a:blip r:embed="rId8">
            <a:extLst/>
          </a:blip>
          <a:stretch>
            <a:fillRect/>
          </a:stretch>
        </p:blipFill>
        <p:spPr>
          <a:xfrm>
            <a:off x="20110474" y="10393970"/>
            <a:ext cx="2768601" cy="2133601"/>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157" name="Timelines"/>
          <p:cNvSpPr txBox="1"/>
          <p:nvPr/>
        </p:nvSpPr>
        <p:spPr>
          <a:xfrm>
            <a:off x="6367775" y="3926839"/>
            <a:ext cx="11648450" cy="58623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80000"/>
              </a:lnSpc>
              <a:defRPr spc="-400" sz="20000">
                <a:solidFill>
                  <a:srgbClr val="884693"/>
                </a:solidFill>
                <a:latin typeface="Oxygen Bold"/>
                <a:ea typeface="Oxygen Bold"/>
                <a:cs typeface="Oxygen Bold"/>
                <a:sym typeface="Oxygen Bold"/>
              </a:defRPr>
            </a:lvl1pPr>
          </a:lstStyle>
          <a:p>
            <a:pPr/>
            <a:r>
              <a:t>Timelines </a:t>
            </a:r>
          </a:p>
        </p:txBody>
      </p:sp>
      <p:pic>
        <p:nvPicPr>
          <p:cNvPr id="158" name="TIE-icon-Purple.png" descr="TIE-icon-Purple.png"/>
          <p:cNvPicPr>
            <a:picLocks noChangeAspect="1"/>
          </p:cNvPicPr>
          <p:nvPr/>
        </p:nvPicPr>
        <p:blipFill>
          <a:blip r:embed="rId4">
            <a:extLst/>
          </a:blip>
          <a:srcRect l="57" t="0" r="57" b="0"/>
          <a:stretch>
            <a:fillRect/>
          </a:stretch>
        </p:blipFill>
        <p:spPr>
          <a:xfrm>
            <a:off x="22187146" y="11459555"/>
            <a:ext cx="1828801" cy="1828801"/>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2" name="Learning Intentions:…"/>
          <p:cNvSpPr txBox="1"/>
          <p:nvPr>
            <p:ph type="ctrTitle"/>
          </p:nvPr>
        </p:nvSpPr>
        <p:spPr>
          <a:xfrm>
            <a:off x="872742" y="1683593"/>
            <a:ext cx="21415636" cy="10997073"/>
          </a:xfrm>
          <a:prstGeom prst="rect">
            <a:avLst/>
          </a:prstGeom>
        </p:spPr>
        <p:txBody>
          <a:bodyPr/>
          <a:lstStyle/>
          <a:p>
            <a:pPr>
              <a:lnSpc>
                <a:spcPct val="120000"/>
              </a:lnSpc>
              <a:defRPr b="0" spc="-96" sz="4800">
                <a:solidFill>
                  <a:srgbClr val="884693"/>
                </a:solidFill>
                <a:latin typeface="Oxygen Bold"/>
                <a:ea typeface="Oxygen Bold"/>
                <a:cs typeface="Oxygen Bold"/>
                <a:sym typeface="Oxygen Bold"/>
              </a:defRPr>
            </a:pPr>
            <a:r>
              <a:t>Learning Intentions: </a:t>
            </a:r>
          </a:p>
          <a:p>
            <a:pPr lvl="1" marL="1371600" indent="-762000">
              <a:lnSpc>
                <a:spcPct val="120000"/>
              </a:lnSpc>
              <a:buSzPct val="123000"/>
              <a:defRPr b="0" spc="-96" sz="4800">
                <a:solidFill>
                  <a:srgbClr val="884693"/>
                </a:solidFill>
                <a:latin typeface="Oxygen Regular"/>
                <a:ea typeface="Oxygen Regular"/>
                <a:cs typeface="Oxygen Regular"/>
                <a:sym typeface="Oxygen Regular"/>
              </a:defRPr>
            </a:pPr>
            <a:r>
              <a:t>Learners will develop an understanding of how </a:t>
            </a:r>
            <a:br/>
            <a:r>
              <a:t>to sequence events using a timeline</a:t>
            </a:r>
          </a:p>
          <a:p>
            <a:pPr lvl="1" marL="1371600" indent="-762000">
              <a:lnSpc>
                <a:spcPct val="120000"/>
              </a:lnSpc>
              <a:buSzPct val="123000"/>
              <a:defRPr b="0" spc="-96" sz="4800">
                <a:solidFill>
                  <a:srgbClr val="884693"/>
                </a:solidFill>
                <a:latin typeface="Oxygen Regular"/>
                <a:ea typeface="Oxygen Regular"/>
                <a:cs typeface="Oxygen Regular"/>
                <a:sym typeface="Oxygen Regular"/>
              </a:defRPr>
            </a:pPr>
            <a:r>
              <a:t>Learners will explore laws and events </a:t>
            </a:r>
            <a:br/>
            <a:r>
              <a:t>important to the LGBT community</a:t>
            </a:r>
          </a:p>
          <a:p>
            <a:pPr>
              <a:lnSpc>
                <a:spcPct val="120000"/>
              </a:lnSpc>
              <a:defRPr b="0" spc="-96" sz="4800">
                <a:solidFill>
                  <a:srgbClr val="884693"/>
                </a:solidFill>
                <a:latin typeface="Oxygen Bold"/>
                <a:ea typeface="Oxygen Bold"/>
                <a:cs typeface="Oxygen Bold"/>
                <a:sym typeface="Oxygen Bold"/>
              </a:defRPr>
            </a:pPr>
          </a:p>
          <a:p>
            <a:pPr>
              <a:lnSpc>
                <a:spcPct val="120000"/>
              </a:lnSpc>
              <a:defRPr b="0" spc="-96" sz="4800">
                <a:solidFill>
                  <a:srgbClr val="884693"/>
                </a:solidFill>
                <a:latin typeface="Oxygen Bold"/>
                <a:ea typeface="Oxygen Bold"/>
                <a:cs typeface="Oxygen Bold"/>
                <a:sym typeface="Oxygen Bold"/>
              </a:defRPr>
            </a:pPr>
            <a:r>
              <a:t>Success Criteria:</a:t>
            </a:r>
          </a:p>
          <a:p>
            <a:pPr lvl="1" marL="1371600" indent="-762000">
              <a:lnSpc>
                <a:spcPct val="120000"/>
              </a:lnSpc>
              <a:buSzPct val="123000"/>
              <a:defRPr b="0" spc="-96" sz="4800">
                <a:solidFill>
                  <a:srgbClr val="884693"/>
                </a:solidFill>
                <a:latin typeface="Oxygen Regular"/>
                <a:ea typeface="Oxygen Regular"/>
                <a:cs typeface="Oxygen Regular"/>
                <a:sym typeface="Oxygen Regular"/>
              </a:defRPr>
            </a:pPr>
            <a:r>
              <a:t>I can create a timeline to show my understanding of important events</a:t>
            </a:r>
          </a:p>
          <a:p>
            <a:pPr lvl="1" marL="1371600" indent="-762000">
              <a:lnSpc>
                <a:spcPct val="120000"/>
              </a:lnSpc>
              <a:buSzPct val="123000"/>
              <a:defRPr b="0" spc="-96" sz="4800">
                <a:solidFill>
                  <a:srgbClr val="884693"/>
                </a:solidFill>
                <a:latin typeface="Oxygen Regular"/>
                <a:ea typeface="Oxygen Regular"/>
                <a:cs typeface="Oxygen Regular"/>
                <a:sym typeface="Oxygen Regular"/>
              </a:defRPr>
            </a:pPr>
            <a:r>
              <a:t>I can share opinions about the importance of events to the LGBT community</a:t>
            </a:r>
          </a:p>
          <a:p>
            <a:pPr lvl="1" marL="1371600" indent="-762000">
              <a:lnSpc>
                <a:spcPct val="120000"/>
              </a:lnSpc>
              <a:buSzPct val="123000"/>
              <a:defRPr b="0" spc="-96" sz="4800">
                <a:solidFill>
                  <a:srgbClr val="884693"/>
                </a:solidFill>
                <a:latin typeface="Oxygen Regular"/>
                <a:ea typeface="Oxygen Regular"/>
                <a:cs typeface="Oxygen Regular"/>
                <a:sym typeface="Oxygen Regular"/>
              </a:defRPr>
            </a:pPr>
            <a:r>
              <a:t>I can describe examples of inequality and how they have been addressed</a:t>
            </a:r>
          </a:p>
        </p:txBody>
      </p:sp>
      <p:sp>
        <p:nvSpPr>
          <p:cNvPr id="163" name="Timelines"/>
          <p:cNvSpPr txBox="1"/>
          <p:nvPr/>
        </p:nvSpPr>
        <p:spPr>
          <a:xfrm>
            <a:off x="829145" y="566392"/>
            <a:ext cx="6410217" cy="30048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80000"/>
              </a:lnSpc>
              <a:defRPr spc="-200" sz="10000">
                <a:solidFill>
                  <a:srgbClr val="884693"/>
                </a:solidFill>
                <a:latin typeface="Oxygen Bold"/>
                <a:ea typeface="Oxygen Bold"/>
                <a:cs typeface="Oxygen Bold"/>
                <a:sym typeface="Oxygen Bold"/>
              </a:defRPr>
            </a:lvl1pPr>
          </a:lstStyle>
          <a:p>
            <a:pPr/>
            <a:r>
              <a:t>Timelines </a:t>
            </a:r>
          </a:p>
        </p:txBody>
      </p:sp>
      <p:pic>
        <p:nvPicPr>
          <p:cNvPr id="164" name="Image" descr="Image"/>
          <p:cNvPicPr>
            <a:picLocks noChangeAspect="1"/>
          </p:cNvPicPr>
          <p:nvPr/>
        </p:nvPicPr>
        <p:blipFill>
          <a:blip r:embed="rId3">
            <a:extLst/>
          </a:blip>
          <a:srcRect l="12860" t="4176" r="14123" b="19319"/>
          <a:stretch>
            <a:fillRect/>
          </a:stretch>
        </p:blipFill>
        <p:spPr>
          <a:xfrm>
            <a:off x="16541661" y="961617"/>
            <a:ext cx="6005929" cy="5788077"/>
          </a:xfrm>
          <a:custGeom>
            <a:avLst/>
            <a:gdLst/>
            <a:ahLst/>
            <a:cxnLst>
              <a:cxn ang="0">
                <a:pos x="wd2" y="hd2"/>
              </a:cxn>
              <a:cxn ang="5400000">
                <a:pos x="wd2" y="hd2"/>
              </a:cxn>
              <a:cxn ang="10800000">
                <a:pos x="wd2" y="hd2"/>
              </a:cxn>
              <a:cxn ang="16200000">
                <a:pos x="wd2" y="hd2"/>
              </a:cxn>
            </a:cxnLst>
            <a:rect l="0" t="0" r="r" b="b"/>
            <a:pathLst>
              <a:path w="21597" h="21598" fill="norm" stroke="1" extrusionOk="0">
                <a:moveTo>
                  <a:pt x="15458" y="1"/>
                </a:moveTo>
                <a:cubicBezTo>
                  <a:pt x="15416" y="-2"/>
                  <a:pt x="15375" y="-1"/>
                  <a:pt x="15332" y="7"/>
                </a:cubicBezTo>
                <a:cubicBezTo>
                  <a:pt x="15076" y="54"/>
                  <a:pt x="14808" y="301"/>
                  <a:pt x="14500" y="765"/>
                </a:cubicBezTo>
                <a:cubicBezTo>
                  <a:pt x="13770" y="1865"/>
                  <a:pt x="13550" y="3380"/>
                  <a:pt x="14006" y="4155"/>
                </a:cubicBezTo>
                <a:lnTo>
                  <a:pt x="14263" y="4592"/>
                </a:lnTo>
                <a:lnTo>
                  <a:pt x="12779" y="6107"/>
                </a:lnTo>
                <a:lnTo>
                  <a:pt x="11293" y="7621"/>
                </a:lnTo>
                <a:lnTo>
                  <a:pt x="10858" y="7227"/>
                </a:lnTo>
                <a:cubicBezTo>
                  <a:pt x="10276" y="6698"/>
                  <a:pt x="9126" y="6108"/>
                  <a:pt x="8189" y="5858"/>
                </a:cubicBezTo>
                <a:cubicBezTo>
                  <a:pt x="6749" y="5475"/>
                  <a:pt x="4156" y="5860"/>
                  <a:pt x="2866" y="6649"/>
                </a:cubicBezTo>
                <a:cubicBezTo>
                  <a:pt x="1027" y="7774"/>
                  <a:pt x="0" y="9893"/>
                  <a:pt x="0" y="12561"/>
                </a:cubicBezTo>
                <a:cubicBezTo>
                  <a:pt x="0" y="16432"/>
                  <a:pt x="2211" y="19831"/>
                  <a:pt x="5505" y="21023"/>
                </a:cubicBezTo>
                <a:cubicBezTo>
                  <a:pt x="6125" y="21248"/>
                  <a:pt x="6410" y="21470"/>
                  <a:pt x="6289" y="21598"/>
                </a:cubicBezTo>
                <a:lnTo>
                  <a:pt x="10411" y="21598"/>
                </a:lnTo>
                <a:cubicBezTo>
                  <a:pt x="10365" y="21564"/>
                  <a:pt x="10311" y="21526"/>
                  <a:pt x="10311" y="21514"/>
                </a:cubicBezTo>
                <a:cubicBezTo>
                  <a:pt x="10311" y="21478"/>
                  <a:pt x="10435" y="21396"/>
                  <a:pt x="10587" y="21333"/>
                </a:cubicBezTo>
                <a:cubicBezTo>
                  <a:pt x="10806" y="21242"/>
                  <a:pt x="10732" y="21216"/>
                  <a:pt x="10226" y="21210"/>
                </a:cubicBezTo>
                <a:cubicBezTo>
                  <a:pt x="9875" y="21206"/>
                  <a:pt x="9557" y="21152"/>
                  <a:pt x="9519" y="21089"/>
                </a:cubicBezTo>
                <a:cubicBezTo>
                  <a:pt x="9481" y="21025"/>
                  <a:pt x="9741" y="20801"/>
                  <a:pt x="10096" y="20591"/>
                </a:cubicBezTo>
                <a:cubicBezTo>
                  <a:pt x="12322" y="19271"/>
                  <a:pt x="13519" y="17547"/>
                  <a:pt x="13909" y="15098"/>
                </a:cubicBezTo>
                <a:lnTo>
                  <a:pt x="14062" y="14146"/>
                </a:lnTo>
                <a:lnTo>
                  <a:pt x="15345" y="14146"/>
                </a:lnTo>
                <a:cubicBezTo>
                  <a:pt x="16379" y="14146"/>
                  <a:pt x="16623" y="14178"/>
                  <a:pt x="16594" y="14321"/>
                </a:cubicBezTo>
                <a:cubicBezTo>
                  <a:pt x="16372" y="15393"/>
                  <a:pt x="17913" y="16748"/>
                  <a:pt x="19358" y="16751"/>
                </a:cubicBezTo>
                <a:cubicBezTo>
                  <a:pt x="19893" y="16752"/>
                  <a:pt x="20022" y="16704"/>
                  <a:pt x="20143" y="16469"/>
                </a:cubicBezTo>
                <a:cubicBezTo>
                  <a:pt x="20286" y="16192"/>
                  <a:pt x="20355" y="14958"/>
                  <a:pt x="20247" y="14590"/>
                </a:cubicBezTo>
                <a:cubicBezTo>
                  <a:pt x="20204" y="14444"/>
                  <a:pt x="20333" y="14384"/>
                  <a:pt x="20804" y="14332"/>
                </a:cubicBezTo>
                <a:lnTo>
                  <a:pt x="21417" y="14266"/>
                </a:lnTo>
                <a:lnTo>
                  <a:pt x="20705" y="14088"/>
                </a:lnTo>
                <a:cubicBezTo>
                  <a:pt x="20314" y="13991"/>
                  <a:pt x="19965" y="13858"/>
                  <a:pt x="19927" y="13795"/>
                </a:cubicBezTo>
                <a:cubicBezTo>
                  <a:pt x="19890" y="13732"/>
                  <a:pt x="19968" y="13555"/>
                  <a:pt x="20101" y="13402"/>
                </a:cubicBezTo>
                <a:cubicBezTo>
                  <a:pt x="20441" y="13016"/>
                  <a:pt x="20574" y="12704"/>
                  <a:pt x="20667" y="12074"/>
                </a:cubicBezTo>
                <a:cubicBezTo>
                  <a:pt x="20794" y="11210"/>
                  <a:pt x="20631" y="11028"/>
                  <a:pt x="19726" y="11030"/>
                </a:cubicBezTo>
                <a:cubicBezTo>
                  <a:pt x="18461" y="11032"/>
                  <a:pt x="17029" y="11927"/>
                  <a:pt x="16856" y="12823"/>
                </a:cubicBezTo>
                <a:cubicBezTo>
                  <a:pt x="16740" y="13424"/>
                  <a:pt x="16559" y="13493"/>
                  <a:pt x="15313" y="13401"/>
                </a:cubicBezTo>
                <a:cubicBezTo>
                  <a:pt x="14664" y="13353"/>
                  <a:pt x="14125" y="13249"/>
                  <a:pt x="14047" y="13158"/>
                </a:cubicBezTo>
                <a:cubicBezTo>
                  <a:pt x="13925" y="13014"/>
                  <a:pt x="13607" y="11652"/>
                  <a:pt x="13575" y="11135"/>
                </a:cubicBezTo>
                <a:cubicBezTo>
                  <a:pt x="13566" y="10984"/>
                  <a:pt x="14100" y="10646"/>
                  <a:pt x="15430" y="9962"/>
                </a:cubicBezTo>
                <a:lnTo>
                  <a:pt x="17299" y="9004"/>
                </a:lnTo>
                <a:lnTo>
                  <a:pt x="17456" y="9337"/>
                </a:lnTo>
                <a:cubicBezTo>
                  <a:pt x="17692" y="9838"/>
                  <a:pt x="18151" y="10128"/>
                  <a:pt x="18906" y="10255"/>
                </a:cubicBezTo>
                <a:cubicBezTo>
                  <a:pt x="19643" y="10380"/>
                  <a:pt x="20405" y="10277"/>
                  <a:pt x="21158" y="9949"/>
                </a:cubicBezTo>
                <a:cubicBezTo>
                  <a:pt x="21510" y="9795"/>
                  <a:pt x="21600" y="9750"/>
                  <a:pt x="21597" y="9497"/>
                </a:cubicBezTo>
                <a:cubicBezTo>
                  <a:pt x="21596" y="9413"/>
                  <a:pt x="21586" y="9305"/>
                  <a:pt x="21570" y="9162"/>
                </a:cubicBezTo>
                <a:cubicBezTo>
                  <a:pt x="21536" y="8845"/>
                  <a:pt x="21384" y="8415"/>
                  <a:pt x="21235" y="8206"/>
                </a:cubicBezTo>
                <a:cubicBezTo>
                  <a:pt x="21037" y="7928"/>
                  <a:pt x="20999" y="7785"/>
                  <a:pt x="21098" y="7683"/>
                </a:cubicBezTo>
                <a:cubicBezTo>
                  <a:pt x="21313" y="7460"/>
                  <a:pt x="21259" y="7362"/>
                  <a:pt x="20896" y="7319"/>
                </a:cubicBezTo>
                <a:cubicBezTo>
                  <a:pt x="20690" y="7294"/>
                  <a:pt x="20571" y="7209"/>
                  <a:pt x="20592" y="7104"/>
                </a:cubicBezTo>
                <a:cubicBezTo>
                  <a:pt x="20612" y="7009"/>
                  <a:pt x="20571" y="6859"/>
                  <a:pt x="20500" y="6771"/>
                </a:cubicBezTo>
                <a:cubicBezTo>
                  <a:pt x="20429" y="6682"/>
                  <a:pt x="20405" y="6514"/>
                  <a:pt x="20448" y="6398"/>
                </a:cubicBezTo>
                <a:cubicBezTo>
                  <a:pt x="20558" y="6101"/>
                  <a:pt x="20156" y="5077"/>
                  <a:pt x="19867" y="4917"/>
                </a:cubicBezTo>
                <a:cubicBezTo>
                  <a:pt x="19682" y="4814"/>
                  <a:pt x="19480" y="4852"/>
                  <a:pt x="18980" y="5090"/>
                </a:cubicBezTo>
                <a:cubicBezTo>
                  <a:pt x="17770" y="5664"/>
                  <a:pt x="16835" y="7013"/>
                  <a:pt x="16983" y="7970"/>
                </a:cubicBezTo>
                <a:cubicBezTo>
                  <a:pt x="17032" y="8289"/>
                  <a:pt x="17006" y="8499"/>
                  <a:pt x="16906" y="8580"/>
                </a:cubicBezTo>
                <a:cubicBezTo>
                  <a:pt x="16714" y="8737"/>
                  <a:pt x="13393" y="10011"/>
                  <a:pt x="13177" y="10011"/>
                </a:cubicBezTo>
                <a:cubicBezTo>
                  <a:pt x="13089" y="10011"/>
                  <a:pt x="12925" y="9825"/>
                  <a:pt x="12812" y="9598"/>
                </a:cubicBezTo>
                <a:cubicBezTo>
                  <a:pt x="12699" y="9371"/>
                  <a:pt x="12477" y="9009"/>
                  <a:pt x="12318" y="8792"/>
                </a:cubicBezTo>
                <a:cubicBezTo>
                  <a:pt x="12159" y="8576"/>
                  <a:pt x="12028" y="8357"/>
                  <a:pt x="12028" y="8306"/>
                </a:cubicBezTo>
                <a:cubicBezTo>
                  <a:pt x="12028" y="8256"/>
                  <a:pt x="12612" y="7504"/>
                  <a:pt x="13325" y="6636"/>
                </a:cubicBezTo>
                <a:lnTo>
                  <a:pt x="14623" y="5056"/>
                </a:lnTo>
                <a:lnTo>
                  <a:pt x="14994" y="5340"/>
                </a:lnTo>
                <a:cubicBezTo>
                  <a:pt x="15800" y="5957"/>
                  <a:pt x="17653" y="5500"/>
                  <a:pt x="18526" y="4469"/>
                </a:cubicBezTo>
                <a:cubicBezTo>
                  <a:pt x="18733" y="4225"/>
                  <a:pt x="18901" y="3906"/>
                  <a:pt x="18901" y="3760"/>
                </a:cubicBezTo>
                <a:cubicBezTo>
                  <a:pt x="18901" y="3498"/>
                  <a:pt x="18206" y="2705"/>
                  <a:pt x="17734" y="2429"/>
                </a:cubicBezTo>
                <a:cubicBezTo>
                  <a:pt x="17494" y="2288"/>
                  <a:pt x="17493" y="2283"/>
                  <a:pt x="17724" y="2015"/>
                </a:cubicBezTo>
                <a:cubicBezTo>
                  <a:pt x="18034" y="1656"/>
                  <a:pt x="17890" y="1528"/>
                  <a:pt x="17484" y="1804"/>
                </a:cubicBezTo>
                <a:cubicBezTo>
                  <a:pt x="17173" y="2015"/>
                  <a:pt x="17149" y="2011"/>
                  <a:pt x="16865" y="1734"/>
                </a:cubicBezTo>
                <a:cubicBezTo>
                  <a:pt x="16702" y="1576"/>
                  <a:pt x="16571" y="1345"/>
                  <a:pt x="16571" y="1220"/>
                </a:cubicBezTo>
                <a:cubicBezTo>
                  <a:pt x="16571" y="940"/>
                  <a:pt x="15903" y="131"/>
                  <a:pt x="15585" y="26"/>
                </a:cubicBezTo>
                <a:cubicBezTo>
                  <a:pt x="15543" y="13"/>
                  <a:pt x="15499" y="5"/>
                  <a:pt x="15458" y="1"/>
                </a:cubicBezTo>
                <a:close/>
                <a:moveTo>
                  <a:pt x="11169" y="21093"/>
                </a:moveTo>
                <a:cubicBezTo>
                  <a:pt x="11113" y="21093"/>
                  <a:pt x="11057" y="21102"/>
                  <a:pt x="11015" y="21120"/>
                </a:cubicBezTo>
                <a:cubicBezTo>
                  <a:pt x="10930" y="21155"/>
                  <a:pt x="11000" y="21182"/>
                  <a:pt x="11169" y="21182"/>
                </a:cubicBezTo>
                <a:cubicBezTo>
                  <a:pt x="11338" y="21182"/>
                  <a:pt x="11407" y="21155"/>
                  <a:pt x="11323" y="21120"/>
                </a:cubicBezTo>
                <a:cubicBezTo>
                  <a:pt x="11281" y="21102"/>
                  <a:pt x="11225" y="21093"/>
                  <a:pt x="11169" y="21093"/>
                </a:cubicBezTo>
                <a:close/>
              </a:path>
            </a:pathLst>
          </a:cu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166" name="What are some events in recent Scottish history?"/>
          <p:cNvSpPr txBox="1"/>
          <p:nvPr>
            <p:ph type="ctrTitle"/>
          </p:nvPr>
        </p:nvSpPr>
        <p:spPr>
          <a:xfrm>
            <a:off x="462207" y="245966"/>
            <a:ext cx="24006858" cy="1227910"/>
          </a:xfrm>
          <a:prstGeom prst="rect">
            <a:avLst/>
          </a:prstGeom>
        </p:spPr>
        <p:txBody>
          <a:bodyPr/>
          <a:lstStyle>
            <a:lvl1pPr defTabSz="2292038">
              <a:defRPr b="0" spc="-141" sz="7050">
                <a:solidFill>
                  <a:srgbClr val="884693"/>
                </a:solidFill>
                <a:latin typeface="Oxygen Bold"/>
                <a:ea typeface="Oxygen Bold"/>
                <a:cs typeface="Oxygen Bold"/>
                <a:sym typeface="Oxygen Bold"/>
              </a:defRPr>
            </a:lvl1pPr>
          </a:lstStyle>
          <a:p>
            <a:pPr/>
            <a:r>
              <a:t>What are some events in recent Scottish history? </a:t>
            </a:r>
          </a:p>
        </p:txBody>
      </p:sp>
      <p:grpSp>
        <p:nvGrpSpPr>
          <p:cNvPr id="169" name="Group"/>
          <p:cNvGrpSpPr/>
          <p:nvPr/>
        </p:nvGrpSpPr>
        <p:grpSpPr>
          <a:xfrm>
            <a:off x="728189" y="7518966"/>
            <a:ext cx="7994089" cy="6539090"/>
            <a:chOff x="0" y="0"/>
            <a:chExt cx="7994088" cy="6539088"/>
          </a:xfrm>
        </p:grpSpPr>
        <p:pic>
          <p:nvPicPr>
            <p:cNvPr id="167" name="Image" descr="Image"/>
            <p:cNvPicPr>
              <a:picLocks noChangeAspect="1"/>
            </p:cNvPicPr>
            <p:nvPr/>
          </p:nvPicPr>
          <p:blipFill>
            <a:blip r:embed="rId4">
              <a:extLst/>
            </a:blip>
            <a:stretch>
              <a:fillRect/>
            </a:stretch>
          </p:blipFill>
          <p:spPr>
            <a:xfrm>
              <a:off x="934557" y="0"/>
              <a:ext cx="7059532" cy="4699000"/>
            </a:xfrm>
            <a:prstGeom prst="rect">
              <a:avLst/>
            </a:prstGeom>
            <a:ln w="12700" cap="flat">
              <a:noFill/>
              <a:miter lim="400000"/>
            </a:ln>
            <a:effectLst/>
          </p:spPr>
        </p:pic>
        <p:sp>
          <p:nvSpPr>
            <p:cNvPr id="168" name="Dolly the Sheep (first cloned animal)"/>
            <p:cNvSpPr/>
            <p:nvPr/>
          </p:nvSpPr>
          <p:spPr>
            <a:xfrm>
              <a:off x="0" y="5269088"/>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defTabSz="825500">
                <a:lnSpc>
                  <a:spcPct val="150000"/>
                </a:lnSpc>
                <a:defRPr sz="4000">
                  <a:solidFill>
                    <a:srgbClr val="884693"/>
                  </a:solidFill>
                  <a:latin typeface="Oxygen Regular"/>
                  <a:ea typeface="Oxygen Regular"/>
                  <a:cs typeface="Oxygen Regular"/>
                  <a:sym typeface="Oxygen Regular"/>
                </a:defRPr>
              </a:lvl1pPr>
            </a:lstStyle>
            <a:p>
              <a:pPr/>
              <a:r>
                <a:t>Dolly the Sheep (first cloned animal)</a:t>
              </a:r>
            </a:p>
          </p:txBody>
        </p:sp>
      </p:grpSp>
      <p:grpSp>
        <p:nvGrpSpPr>
          <p:cNvPr id="172" name="Group"/>
          <p:cNvGrpSpPr/>
          <p:nvPr/>
        </p:nvGrpSpPr>
        <p:grpSpPr>
          <a:xfrm>
            <a:off x="18103282" y="3187817"/>
            <a:ext cx="5207100" cy="8849733"/>
            <a:chOff x="0" y="0"/>
            <a:chExt cx="5207099" cy="8849732"/>
          </a:xfrm>
        </p:grpSpPr>
        <p:pic>
          <p:nvPicPr>
            <p:cNvPr id="170" name="Image" descr="Image"/>
            <p:cNvPicPr>
              <a:picLocks noChangeAspect="1"/>
            </p:cNvPicPr>
            <p:nvPr/>
          </p:nvPicPr>
          <p:blipFill>
            <a:blip r:embed="rId5">
              <a:extLst/>
            </a:blip>
            <a:stretch>
              <a:fillRect/>
            </a:stretch>
          </p:blipFill>
          <p:spPr>
            <a:xfrm>
              <a:off x="889099" y="0"/>
              <a:ext cx="4318001" cy="5588000"/>
            </a:xfrm>
            <a:prstGeom prst="rect">
              <a:avLst/>
            </a:prstGeom>
            <a:ln w="12700" cap="flat">
              <a:noFill/>
              <a:miter lim="400000"/>
            </a:ln>
            <a:effectLst/>
          </p:spPr>
        </p:pic>
        <p:sp>
          <p:nvSpPr>
            <p:cNvPr id="171" name="Carol Ann Duffy named as first Scottish Poet Laureate (the first woman and first lesbian to hold the post as well!)"/>
            <p:cNvSpPr/>
            <p:nvPr/>
          </p:nvSpPr>
          <p:spPr>
            <a:xfrm>
              <a:off x="0" y="7579732"/>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gn="l" defTabSz="825500">
                <a:defRPr sz="4000">
                  <a:solidFill>
                    <a:srgbClr val="884693"/>
                  </a:solidFill>
                  <a:latin typeface="Oxygen Regular"/>
                  <a:ea typeface="Oxygen Regular"/>
                  <a:cs typeface="Oxygen Regular"/>
                  <a:sym typeface="Oxygen Regular"/>
                </a:defRPr>
              </a:pPr>
              <a:r>
                <a:t>Carol Ann Duffy named</a:t>
              </a:r>
              <a:br/>
              <a:r>
                <a:t>as first Scottish Poet</a:t>
              </a:r>
              <a:br/>
              <a:r>
                <a:t>Laureate (the first</a:t>
              </a:r>
              <a:br/>
              <a:r>
                <a:t>woman and first lesbian</a:t>
              </a:r>
              <a:br/>
              <a:r>
                <a:t>to hold the post as well!)</a:t>
              </a:r>
            </a:p>
          </p:txBody>
        </p:sp>
      </p:grpSp>
      <p:grpSp>
        <p:nvGrpSpPr>
          <p:cNvPr id="175" name="Group"/>
          <p:cNvGrpSpPr/>
          <p:nvPr/>
        </p:nvGrpSpPr>
        <p:grpSpPr>
          <a:xfrm>
            <a:off x="9650624" y="1669385"/>
            <a:ext cx="8016312" cy="6004981"/>
            <a:chOff x="0" y="0"/>
            <a:chExt cx="8016310" cy="6004980"/>
          </a:xfrm>
        </p:grpSpPr>
        <p:sp>
          <p:nvSpPr>
            <p:cNvPr id="173" name="Scotland qualify for World Cup"/>
            <p:cNvSpPr txBox="1"/>
            <p:nvPr/>
          </p:nvSpPr>
          <p:spPr>
            <a:xfrm>
              <a:off x="245061" y="5268380"/>
              <a:ext cx="7130306" cy="736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defTabSz="825500">
                <a:lnSpc>
                  <a:spcPct val="150000"/>
                </a:lnSpc>
                <a:defRPr sz="4000">
                  <a:solidFill>
                    <a:srgbClr val="884693"/>
                  </a:solidFill>
                  <a:latin typeface="Oxygen Regular"/>
                  <a:ea typeface="Oxygen Regular"/>
                  <a:cs typeface="Oxygen Regular"/>
                  <a:sym typeface="Oxygen Regular"/>
                </a:defRPr>
              </a:lvl1pPr>
            </a:lstStyle>
            <a:p>
              <a:pPr/>
              <a:r>
                <a:t>Scotland qualify for World Cup</a:t>
              </a:r>
            </a:p>
          </p:txBody>
        </p:sp>
        <p:pic>
          <p:nvPicPr>
            <p:cNvPr id="174" name="Image" descr="Image"/>
            <p:cNvPicPr>
              <a:picLocks noChangeAspect="1"/>
            </p:cNvPicPr>
            <p:nvPr/>
          </p:nvPicPr>
          <p:blipFill>
            <a:blip r:embed="rId6">
              <a:extLst/>
            </a:blip>
            <a:stretch>
              <a:fillRect/>
            </a:stretch>
          </p:blipFill>
          <p:spPr>
            <a:xfrm>
              <a:off x="0" y="0"/>
              <a:ext cx="8016311" cy="5076998"/>
            </a:xfrm>
            <a:prstGeom prst="rect">
              <a:avLst/>
            </a:prstGeom>
            <a:ln w="12700" cap="flat">
              <a:noFill/>
              <a:miter lim="400000"/>
            </a:ln>
            <a:effectLst/>
          </p:spPr>
        </p:pic>
      </p:grpSp>
      <p:grpSp>
        <p:nvGrpSpPr>
          <p:cNvPr id="178" name="Group"/>
          <p:cNvGrpSpPr/>
          <p:nvPr/>
        </p:nvGrpSpPr>
        <p:grpSpPr>
          <a:xfrm>
            <a:off x="991739" y="1858383"/>
            <a:ext cx="7333441" cy="6352197"/>
            <a:chOff x="0" y="0"/>
            <a:chExt cx="7333439" cy="6352195"/>
          </a:xfrm>
        </p:grpSpPr>
        <p:pic>
          <p:nvPicPr>
            <p:cNvPr id="176" name="Image" descr="Image"/>
            <p:cNvPicPr>
              <a:picLocks noChangeAspect="1"/>
            </p:cNvPicPr>
            <p:nvPr/>
          </p:nvPicPr>
          <p:blipFill>
            <a:blip r:embed="rId7">
              <a:extLst/>
            </a:blip>
            <a:stretch>
              <a:fillRect/>
            </a:stretch>
          </p:blipFill>
          <p:spPr>
            <a:xfrm>
              <a:off x="1068106" y="0"/>
              <a:ext cx="6265334" cy="4699000"/>
            </a:xfrm>
            <a:prstGeom prst="rect">
              <a:avLst/>
            </a:prstGeom>
            <a:ln w="12700" cap="flat">
              <a:noFill/>
              <a:miter lim="400000"/>
            </a:ln>
            <a:effectLst/>
          </p:spPr>
        </p:pic>
        <p:sp>
          <p:nvSpPr>
            <p:cNvPr id="177" name="Scottish Parliament re-established"/>
            <p:cNvSpPr/>
            <p:nvPr/>
          </p:nvSpPr>
          <p:spPr>
            <a:xfrm>
              <a:off x="0" y="5082195"/>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defTabSz="825500">
                <a:lnSpc>
                  <a:spcPct val="150000"/>
                </a:lnSpc>
                <a:defRPr sz="4000">
                  <a:solidFill>
                    <a:srgbClr val="884693"/>
                  </a:solidFill>
                  <a:latin typeface="Oxygen Regular"/>
                  <a:ea typeface="Oxygen Regular"/>
                  <a:cs typeface="Oxygen Regular"/>
                  <a:sym typeface="Oxygen Regular"/>
                </a:defRPr>
              </a:lvl1pPr>
            </a:lstStyle>
            <a:p>
              <a:pPr/>
              <a:r>
                <a:t>Scottish Parliament re-established</a:t>
              </a:r>
            </a:p>
          </p:txBody>
        </p:sp>
      </p:grpSp>
      <p:grpSp>
        <p:nvGrpSpPr>
          <p:cNvPr id="181" name="Group"/>
          <p:cNvGrpSpPr/>
          <p:nvPr/>
        </p:nvGrpSpPr>
        <p:grpSpPr>
          <a:xfrm>
            <a:off x="10108318" y="7869875"/>
            <a:ext cx="7100924" cy="6378681"/>
            <a:chOff x="0" y="0"/>
            <a:chExt cx="7100923" cy="6378679"/>
          </a:xfrm>
        </p:grpSpPr>
        <p:pic>
          <p:nvPicPr>
            <p:cNvPr id="179" name="Image" descr="Image"/>
            <p:cNvPicPr>
              <a:picLocks noChangeAspect="1"/>
            </p:cNvPicPr>
            <p:nvPr/>
          </p:nvPicPr>
          <p:blipFill>
            <a:blip r:embed="rId8">
              <a:extLst/>
            </a:blip>
            <a:srcRect l="0" t="7613" r="0" b="7613"/>
            <a:stretch>
              <a:fillRect/>
            </a:stretch>
          </p:blipFill>
          <p:spPr>
            <a:xfrm>
              <a:off x="0" y="0"/>
              <a:ext cx="7100924" cy="4699000"/>
            </a:xfrm>
            <a:prstGeom prst="rect">
              <a:avLst/>
            </a:prstGeom>
            <a:ln w="12700" cap="flat">
              <a:noFill/>
              <a:miter lim="400000"/>
            </a:ln>
            <a:effectLst/>
          </p:spPr>
        </p:pic>
        <p:sp>
          <p:nvSpPr>
            <p:cNvPr id="180" name="First North Sea Oil Rig"/>
            <p:cNvSpPr/>
            <p:nvPr/>
          </p:nvSpPr>
          <p:spPr>
            <a:xfrm>
              <a:off x="956518" y="510867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defTabSz="825500">
                <a:lnSpc>
                  <a:spcPct val="150000"/>
                </a:lnSpc>
                <a:defRPr sz="4000">
                  <a:solidFill>
                    <a:srgbClr val="884693"/>
                  </a:solidFill>
                  <a:latin typeface="Oxygen Regular"/>
                  <a:ea typeface="Oxygen Regular"/>
                  <a:cs typeface="Oxygen Regular"/>
                  <a:sym typeface="Oxygen Regular"/>
                </a:defRPr>
              </a:lvl1pPr>
            </a:lstStyle>
            <a:p>
              <a:pPr/>
              <a:r>
                <a:t>First North Sea Oil Rig</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1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1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18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5" fill="hold">
                                  <p:stCondLst>
                                    <p:cond delay="0"/>
                                  </p:stCondLst>
                                  <p:iterate type="el" backwards="0">
                                    <p:tmAbs val="0"/>
                                  </p:iterate>
                                  <p:childTnLst>
                                    <p:set>
                                      <p:cBhvr>
                                        <p:cTn id="22" fill="hold"/>
                                        <p:tgtEl>
                                          <p:spTgt spid="17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75" grpId="3"/>
      <p:bldP build="whole" bldLvl="1" animBg="1" rev="0" advAuto="0" spid="169" grpId="2"/>
      <p:bldP build="whole" bldLvl="1" animBg="1" rev="0" advAuto="0" spid="178" grpId="1"/>
      <p:bldP build="whole" bldLvl="1" animBg="1" rev="0" advAuto="0" spid="172" grpId="5"/>
      <p:bldP build="whole" bldLvl="1" animBg="1" rev="0" advAuto="0" spid="181" grpId="4"/>
    </p:bld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5" name="When do you think these events happened?"/>
          <p:cNvSpPr txBox="1"/>
          <p:nvPr>
            <p:ph type="ctrTitle"/>
          </p:nvPr>
        </p:nvSpPr>
        <p:spPr>
          <a:xfrm>
            <a:off x="393798" y="245966"/>
            <a:ext cx="24006858" cy="1227910"/>
          </a:xfrm>
          <a:prstGeom prst="rect">
            <a:avLst/>
          </a:prstGeom>
        </p:spPr>
        <p:txBody>
          <a:bodyPr/>
          <a:lstStyle>
            <a:lvl1pPr defTabSz="2292038">
              <a:defRPr b="0" spc="-141" sz="7050">
                <a:solidFill>
                  <a:srgbClr val="884693"/>
                </a:solidFill>
                <a:latin typeface="Oxygen Bold"/>
                <a:ea typeface="Oxygen Bold"/>
                <a:cs typeface="Oxygen Bold"/>
                <a:sym typeface="Oxygen Bold"/>
              </a:defRPr>
            </a:lvl1pPr>
          </a:lstStyle>
          <a:p>
            <a:pPr/>
            <a:r>
              <a:t>When do you think these events happened? </a:t>
            </a:r>
          </a:p>
        </p:txBody>
      </p:sp>
      <p:grpSp>
        <p:nvGrpSpPr>
          <p:cNvPr id="188" name="Group"/>
          <p:cNvGrpSpPr/>
          <p:nvPr/>
        </p:nvGrpSpPr>
        <p:grpSpPr>
          <a:xfrm>
            <a:off x="728189" y="7518966"/>
            <a:ext cx="7994089" cy="6539090"/>
            <a:chOff x="0" y="0"/>
            <a:chExt cx="7994088" cy="6539088"/>
          </a:xfrm>
        </p:grpSpPr>
        <p:pic>
          <p:nvPicPr>
            <p:cNvPr id="186" name="Image" descr="Image"/>
            <p:cNvPicPr>
              <a:picLocks noChangeAspect="1"/>
            </p:cNvPicPr>
            <p:nvPr/>
          </p:nvPicPr>
          <p:blipFill>
            <a:blip r:embed="rId3">
              <a:extLst/>
            </a:blip>
            <a:stretch>
              <a:fillRect/>
            </a:stretch>
          </p:blipFill>
          <p:spPr>
            <a:xfrm>
              <a:off x="934557" y="0"/>
              <a:ext cx="7059532" cy="4699000"/>
            </a:xfrm>
            <a:prstGeom prst="rect">
              <a:avLst/>
            </a:prstGeom>
            <a:ln w="12700" cap="flat">
              <a:noFill/>
              <a:miter lim="400000"/>
            </a:ln>
            <a:effectLst/>
          </p:spPr>
        </p:pic>
        <p:sp>
          <p:nvSpPr>
            <p:cNvPr id="187" name="Dolly the Sheep (first cloned animal)"/>
            <p:cNvSpPr/>
            <p:nvPr/>
          </p:nvSpPr>
          <p:spPr>
            <a:xfrm>
              <a:off x="0" y="5269088"/>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defTabSz="825500">
                <a:lnSpc>
                  <a:spcPct val="150000"/>
                </a:lnSpc>
                <a:defRPr sz="4000">
                  <a:solidFill>
                    <a:srgbClr val="884693"/>
                  </a:solidFill>
                  <a:latin typeface="Oxygen Regular"/>
                  <a:ea typeface="Oxygen Regular"/>
                  <a:cs typeface="Oxygen Regular"/>
                  <a:sym typeface="Oxygen Regular"/>
                </a:defRPr>
              </a:lvl1pPr>
            </a:lstStyle>
            <a:p>
              <a:pPr/>
              <a:r>
                <a:t>Dolly the Sheep (first cloned animal)</a:t>
              </a:r>
            </a:p>
          </p:txBody>
        </p:sp>
      </p:grpSp>
      <p:grpSp>
        <p:nvGrpSpPr>
          <p:cNvPr id="191" name="Group"/>
          <p:cNvGrpSpPr/>
          <p:nvPr/>
        </p:nvGrpSpPr>
        <p:grpSpPr>
          <a:xfrm>
            <a:off x="991739" y="1858383"/>
            <a:ext cx="7333441" cy="6352197"/>
            <a:chOff x="0" y="0"/>
            <a:chExt cx="7333439" cy="6352195"/>
          </a:xfrm>
        </p:grpSpPr>
        <p:pic>
          <p:nvPicPr>
            <p:cNvPr id="189" name="Image" descr="Image"/>
            <p:cNvPicPr>
              <a:picLocks noChangeAspect="1"/>
            </p:cNvPicPr>
            <p:nvPr/>
          </p:nvPicPr>
          <p:blipFill>
            <a:blip r:embed="rId4">
              <a:extLst/>
            </a:blip>
            <a:stretch>
              <a:fillRect/>
            </a:stretch>
          </p:blipFill>
          <p:spPr>
            <a:xfrm>
              <a:off x="1068106" y="0"/>
              <a:ext cx="6265334" cy="4699000"/>
            </a:xfrm>
            <a:prstGeom prst="rect">
              <a:avLst/>
            </a:prstGeom>
            <a:ln w="12700" cap="flat">
              <a:noFill/>
              <a:miter lim="400000"/>
            </a:ln>
            <a:effectLst/>
          </p:spPr>
        </p:pic>
        <p:sp>
          <p:nvSpPr>
            <p:cNvPr id="190" name="Scottish Parliament re-established"/>
            <p:cNvSpPr/>
            <p:nvPr/>
          </p:nvSpPr>
          <p:spPr>
            <a:xfrm>
              <a:off x="0" y="5082195"/>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defTabSz="825500">
                <a:lnSpc>
                  <a:spcPct val="150000"/>
                </a:lnSpc>
                <a:defRPr sz="4000">
                  <a:solidFill>
                    <a:srgbClr val="884693"/>
                  </a:solidFill>
                  <a:latin typeface="Oxygen Regular"/>
                  <a:ea typeface="Oxygen Regular"/>
                  <a:cs typeface="Oxygen Regular"/>
                  <a:sym typeface="Oxygen Regular"/>
                </a:defRPr>
              </a:lvl1pPr>
            </a:lstStyle>
            <a:p>
              <a:pPr/>
              <a:r>
                <a:t>Scottish Parliament re-established</a:t>
              </a:r>
            </a:p>
          </p:txBody>
        </p:sp>
      </p:grpSp>
      <p:grpSp>
        <p:nvGrpSpPr>
          <p:cNvPr id="194" name="Group"/>
          <p:cNvGrpSpPr/>
          <p:nvPr/>
        </p:nvGrpSpPr>
        <p:grpSpPr>
          <a:xfrm>
            <a:off x="9650624" y="1669385"/>
            <a:ext cx="8016312" cy="6004981"/>
            <a:chOff x="0" y="0"/>
            <a:chExt cx="8016310" cy="6004980"/>
          </a:xfrm>
        </p:grpSpPr>
        <p:pic>
          <p:nvPicPr>
            <p:cNvPr id="192" name="Image" descr="Image"/>
            <p:cNvPicPr>
              <a:picLocks noChangeAspect="1"/>
            </p:cNvPicPr>
            <p:nvPr/>
          </p:nvPicPr>
          <p:blipFill>
            <a:blip r:embed="rId5">
              <a:extLst/>
            </a:blip>
            <a:stretch>
              <a:fillRect/>
            </a:stretch>
          </p:blipFill>
          <p:spPr>
            <a:xfrm>
              <a:off x="0" y="0"/>
              <a:ext cx="8016311" cy="5076998"/>
            </a:xfrm>
            <a:prstGeom prst="rect">
              <a:avLst/>
            </a:prstGeom>
            <a:ln w="12700" cap="flat">
              <a:noFill/>
              <a:miter lim="400000"/>
            </a:ln>
            <a:effectLst/>
          </p:spPr>
        </p:pic>
        <p:sp>
          <p:nvSpPr>
            <p:cNvPr id="193" name="Scotland qualify for World Cup"/>
            <p:cNvSpPr txBox="1"/>
            <p:nvPr/>
          </p:nvSpPr>
          <p:spPr>
            <a:xfrm>
              <a:off x="245061" y="5268380"/>
              <a:ext cx="7130306" cy="736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defTabSz="825500">
                <a:lnSpc>
                  <a:spcPct val="150000"/>
                </a:lnSpc>
                <a:defRPr sz="4000">
                  <a:solidFill>
                    <a:srgbClr val="884693"/>
                  </a:solidFill>
                  <a:latin typeface="Oxygen Regular"/>
                  <a:ea typeface="Oxygen Regular"/>
                  <a:cs typeface="Oxygen Regular"/>
                  <a:sym typeface="Oxygen Regular"/>
                </a:defRPr>
              </a:lvl1pPr>
            </a:lstStyle>
            <a:p>
              <a:pPr/>
              <a:r>
                <a:t>Scotland qualify for World Cup</a:t>
              </a:r>
            </a:p>
          </p:txBody>
        </p:sp>
      </p:grpSp>
      <p:grpSp>
        <p:nvGrpSpPr>
          <p:cNvPr id="197" name="Group"/>
          <p:cNvGrpSpPr/>
          <p:nvPr/>
        </p:nvGrpSpPr>
        <p:grpSpPr>
          <a:xfrm>
            <a:off x="17660725" y="3187817"/>
            <a:ext cx="5649657" cy="8849733"/>
            <a:chOff x="0" y="0"/>
            <a:chExt cx="5649656" cy="8849732"/>
          </a:xfrm>
        </p:grpSpPr>
        <p:sp>
          <p:nvSpPr>
            <p:cNvPr id="195" name="Carol Ann Duffy named as first Scottish Poet Laureate (the first woman and first lesbian to hold the post as well!)"/>
            <p:cNvSpPr/>
            <p:nvPr/>
          </p:nvSpPr>
          <p:spPr>
            <a:xfrm>
              <a:off x="0" y="7579732"/>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lvl="1" algn="l" defTabSz="825500">
                <a:defRPr sz="4000">
                  <a:solidFill>
                    <a:srgbClr val="884693"/>
                  </a:solidFill>
                  <a:latin typeface="Oxygen Regular"/>
                  <a:ea typeface="Oxygen Regular"/>
                  <a:cs typeface="Oxygen Regular"/>
                  <a:sym typeface="Oxygen Regular"/>
                </a:defRPr>
              </a:pPr>
              <a:r>
                <a:t>Carol Ann Duffy named</a:t>
              </a:r>
              <a:br/>
              <a:r>
                <a:t>as first Scottish Poet</a:t>
              </a:r>
              <a:br/>
              <a:r>
                <a:t>Laureate (the first</a:t>
              </a:r>
              <a:br/>
              <a:r>
                <a:t>woman and first lesbian</a:t>
              </a:r>
              <a:br/>
              <a:r>
                <a:t>to hold the post as well!)</a:t>
              </a:r>
            </a:p>
          </p:txBody>
        </p:sp>
        <p:pic>
          <p:nvPicPr>
            <p:cNvPr id="196" name="Image" descr="Image"/>
            <p:cNvPicPr>
              <a:picLocks noChangeAspect="1"/>
            </p:cNvPicPr>
            <p:nvPr/>
          </p:nvPicPr>
          <p:blipFill>
            <a:blip r:embed="rId6">
              <a:extLst/>
            </a:blip>
            <a:stretch>
              <a:fillRect/>
            </a:stretch>
          </p:blipFill>
          <p:spPr>
            <a:xfrm>
              <a:off x="1331656" y="0"/>
              <a:ext cx="4318001" cy="5588000"/>
            </a:xfrm>
            <a:prstGeom prst="rect">
              <a:avLst/>
            </a:prstGeom>
            <a:ln w="12700" cap="flat">
              <a:noFill/>
              <a:miter lim="400000"/>
            </a:ln>
            <a:effectLst/>
          </p:spPr>
        </p:pic>
      </p:grpSp>
      <p:grpSp>
        <p:nvGrpSpPr>
          <p:cNvPr id="200" name="Group"/>
          <p:cNvGrpSpPr/>
          <p:nvPr/>
        </p:nvGrpSpPr>
        <p:grpSpPr>
          <a:xfrm>
            <a:off x="10108318" y="7869875"/>
            <a:ext cx="7100924" cy="6378681"/>
            <a:chOff x="0" y="0"/>
            <a:chExt cx="7100923" cy="6378679"/>
          </a:xfrm>
        </p:grpSpPr>
        <p:pic>
          <p:nvPicPr>
            <p:cNvPr id="198" name="Image" descr="Image"/>
            <p:cNvPicPr>
              <a:picLocks noChangeAspect="1"/>
            </p:cNvPicPr>
            <p:nvPr/>
          </p:nvPicPr>
          <p:blipFill>
            <a:blip r:embed="rId7">
              <a:extLst/>
            </a:blip>
            <a:srcRect l="0" t="7613" r="0" b="7613"/>
            <a:stretch>
              <a:fillRect/>
            </a:stretch>
          </p:blipFill>
          <p:spPr>
            <a:xfrm>
              <a:off x="0" y="0"/>
              <a:ext cx="7100924" cy="4699000"/>
            </a:xfrm>
            <a:prstGeom prst="rect">
              <a:avLst/>
            </a:prstGeom>
            <a:ln w="12700" cap="flat">
              <a:noFill/>
              <a:miter lim="400000"/>
            </a:ln>
            <a:effectLst/>
          </p:spPr>
        </p:pic>
        <p:sp>
          <p:nvSpPr>
            <p:cNvPr id="199" name="First North Sea Oil Rig"/>
            <p:cNvSpPr/>
            <p:nvPr/>
          </p:nvSpPr>
          <p:spPr>
            <a:xfrm>
              <a:off x="956518" y="510867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defTabSz="825500">
                <a:lnSpc>
                  <a:spcPct val="150000"/>
                </a:lnSpc>
                <a:defRPr sz="4000">
                  <a:solidFill>
                    <a:srgbClr val="884693"/>
                  </a:solidFill>
                  <a:latin typeface="Oxygen Regular"/>
                  <a:ea typeface="Oxygen Regular"/>
                  <a:cs typeface="Oxygen Regular"/>
                  <a:sym typeface="Oxygen Regular"/>
                </a:defRPr>
              </a:lvl1pPr>
            </a:lstStyle>
            <a:p>
              <a:pPr/>
              <a:r>
                <a:t>First North Sea Oil Rig</a:t>
              </a:r>
            </a:p>
          </p:txBody>
        </p:sp>
      </p:gr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grpSp>
        <p:nvGrpSpPr>
          <p:cNvPr id="218" name="Group"/>
          <p:cNvGrpSpPr/>
          <p:nvPr/>
        </p:nvGrpSpPr>
        <p:grpSpPr>
          <a:xfrm>
            <a:off x="665829" y="1120751"/>
            <a:ext cx="23052342" cy="11474498"/>
            <a:chOff x="0" y="0"/>
            <a:chExt cx="23052342" cy="11474496"/>
          </a:xfrm>
        </p:grpSpPr>
        <p:pic>
          <p:nvPicPr>
            <p:cNvPr id="202" name="Image" descr="Image"/>
            <p:cNvPicPr>
              <a:picLocks noChangeAspect="1"/>
            </p:cNvPicPr>
            <p:nvPr/>
          </p:nvPicPr>
          <p:blipFill>
            <a:blip r:embed="rId3">
              <a:extLst/>
            </a:blip>
            <a:srcRect l="0" t="7613" r="0" b="7613"/>
            <a:stretch>
              <a:fillRect/>
            </a:stretch>
          </p:blipFill>
          <p:spPr>
            <a:xfrm>
              <a:off x="0" y="7664496"/>
              <a:ext cx="5757506" cy="3810001"/>
            </a:xfrm>
            <a:prstGeom prst="rect">
              <a:avLst/>
            </a:prstGeom>
            <a:ln w="12700" cap="flat">
              <a:noFill/>
              <a:miter lim="400000"/>
            </a:ln>
            <a:effectLst/>
          </p:spPr>
        </p:pic>
        <p:pic>
          <p:nvPicPr>
            <p:cNvPr id="203" name="Image" descr="Image"/>
            <p:cNvPicPr>
              <a:picLocks noChangeAspect="1"/>
            </p:cNvPicPr>
            <p:nvPr/>
          </p:nvPicPr>
          <p:blipFill>
            <a:blip r:embed="rId4">
              <a:extLst/>
            </a:blip>
            <a:stretch>
              <a:fillRect/>
            </a:stretch>
          </p:blipFill>
          <p:spPr>
            <a:xfrm>
              <a:off x="4052315" y="22355"/>
              <a:ext cx="5723944" cy="3810001"/>
            </a:xfrm>
            <a:prstGeom prst="rect">
              <a:avLst/>
            </a:prstGeom>
            <a:ln w="12700" cap="flat">
              <a:noFill/>
              <a:miter lim="400000"/>
            </a:ln>
            <a:effectLst/>
          </p:spPr>
        </p:pic>
        <p:pic>
          <p:nvPicPr>
            <p:cNvPr id="204" name="Image" descr="Image"/>
            <p:cNvPicPr>
              <a:picLocks noChangeAspect="1"/>
            </p:cNvPicPr>
            <p:nvPr/>
          </p:nvPicPr>
          <p:blipFill>
            <a:blip r:embed="rId5">
              <a:extLst/>
            </a:blip>
            <a:stretch>
              <a:fillRect/>
            </a:stretch>
          </p:blipFill>
          <p:spPr>
            <a:xfrm>
              <a:off x="14963965" y="0"/>
              <a:ext cx="5080001" cy="3810000"/>
            </a:xfrm>
            <a:prstGeom prst="rect">
              <a:avLst/>
            </a:prstGeom>
            <a:ln w="12700" cap="flat">
              <a:noFill/>
              <a:miter lim="400000"/>
            </a:ln>
            <a:effectLst/>
          </p:spPr>
        </p:pic>
        <p:pic>
          <p:nvPicPr>
            <p:cNvPr id="205" name="Image" descr="Image"/>
            <p:cNvPicPr>
              <a:picLocks noChangeAspect="1"/>
            </p:cNvPicPr>
            <p:nvPr/>
          </p:nvPicPr>
          <p:blipFill>
            <a:blip r:embed="rId6">
              <a:extLst/>
            </a:blip>
            <a:stretch>
              <a:fillRect/>
            </a:stretch>
          </p:blipFill>
          <p:spPr>
            <a:xfrm>
              <a:off x="20108251" y="7664496"/>
              <a:ext cx="2944092" cy="3810001"/>
            </a:xfrm>
            <a:prstGeom prst="rect">
              <a:avLst/>
            </a:prstGeom>
            <a:ln w="12700" cap="flat">
              <a:noFill/>
              <a:miter lim="400000"/>
            </a:ln>
            <a:effectLst/>
          </p:spPr>
        </p:pic>
        <p:sp>
          <p:nvSpPr>
            <p:cNvPr id="206" name="Line"/>
            <p:cNvSpPr/>
            <p:nvPr/>
          </p:nvSpPr>
          <p:spPr>
            <a:xfrm>
              <a:off x="605689" y="5737248"/>
              <a:ext cx="22151564" cy="1"/>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07" name="Line"/>
            <p:cNvSpPr/>
            <p:nvPr/>
          </p:nvSpPr>
          <p:spPr>
            <a:xfrm flipH="1">
              <a:off x="1872974" y="5673748"/>
              <a:ext cx="1" cy="1637560"/>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08" name="Line"/>
            <p:cNvSpPr/>
            <p:nvPr/>
          </p:nvSpPr>
          <p:spPr>
            <a:xfrm>
              <a:off x="6914286" y="3967415"/>
              <a:ext cx="1" cy="1714618"/>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09" name="Line"/>
            <p:cNvSpPr/>
            <p:nvPr/>
          </p:nvSpPr>
          <p:spPr>
            <a:xfrm>
              <a:off x="12620699" y="5673748"/>
              <a:ext cx="1" cy="1637560"/>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10" name="Line"/>
            <p:cNvSpPr/>
            <p:nvPr/>
          </p:nvSpPr>
          <p:spPr>
            <a:xfrm>
              <a:off x="17503964" y="3986449"/>
              <a:ext cx="1" cy="1714617"/>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11" name="Line"/>
            <p:cNvSpPr/>
            <p:nvPr/>
          </p:nvSpPr>
          <p:spPr>
            <a:xfrm>
              <a:off x="21578971" y="5673748"/>
              <a:ext cx="1" cy="1637560"/>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12" name="1969"/>
            <p:cNvSpPr txBox="1"/>
            <p:nvPr/>
          </p:nvSpPr>
          <p:spPr>
            <a:xfrm>
              <a:off x="890727" y="4189707"/>
              <a:ext cx="2047746" cy="13081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50" sz="7500">
                  <a:solidFill>
                    <a:srgbClr val="884693"/>
                  </a:solidFill>
                  <a:latin typeface="Oxygen Bold"/>
                  <a:ea typeface="Oxygen Bold"/>
                  <a:cs typeface="Oxygen Bold"/>
                  <a:sym typeface="Oxygen Bold"/>
                </a:defRPr>
              </a:lvl1pPr>
            </a:lstStyle>
            <a:p>
              <a:pPr/>
              <a:r>
                <a:t>1969</a:t>
              </a:r>
            </a:p>
          </p:txBody>
        </p:sp>
        <p:sp>
          <p:nvSpPr>
            <p:cNvPr id="213" name="1996"/>
            <p:cNvSpPr txBox="1"/>
            <p:nvPr/>
          </p:nvSpPr>
          <p:spPr>
            <a:xfrm>
              <a:off x="5869252" y="5976687"/>
              <a:ext cx="2047746" cy="13081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50" sz="7500">
                  <a:solidFill>
                    <a:srgbClr val="884693"/>
                  </a:solidFill>
                  <a:latin typeface="Oxygen Bold"/>
                  <a:ea typeface="Oxygen Bold"/>
                  <a:cs typeface="Oxygen Bold"/>
                  <a:sym typeface="Oxygen Bold"/>
                </a:defRPr>
              </a:lvl1pPr>
            </a:lstStyle>
            <a:p>
              <a:pPr/>
              <a:r>
                <a:t>1996</a:t>
              </a:r>
            </a:p>
          </p:txBody>
        </p:sp>
        <p:sp>
          <p:nvSpPr>
            <p:cNvPr id="214" name="1998"/>
            <p:cNvSpPr txBox="1"/>
            <p:nvPr/>
          </p:nvSpPr>
          <p:spPr>
            <a:xfrm>
              <a:off x="11596827" y="4189707"/>
              <a:ext cx="2022631" cy="13081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50" sz="7500">
                  <a:solidFill>
                    <a:srgbClr val="884693"/>
                  </a:solidFill>
                  <a:latin typeface="Oxygen Bold"/>
                  <a:ea typeface="Oxygen Bold"/>
                  <a:cs typeface="Oxygen Bold"/>
                  <a:sym typeface="Oxygen Bold"/>
                </a:defRPr>
              </a:lvl1pPr>
            </a:lstStyle>
            <a:p>
              <a:pPr/>
              <a:r>
                <a:t>1998</a:t>
              </a:r>
            </a:p>
          </p:txBody>
        </p:sp>
        <p:sp>
          <p:nvSpPr>
            <p:cNvPr id="215" name="1999"/>
            <p:cNvSpPr txBox="1"/>
            <p:nvPr/>
          </p:nvSpPr>
          <p:spPr>
            <a:xfrm>
              <a:off x="16477767" y="5799949"/>
              <a:ext cx="2052397" cy="13081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50" sz="7500">
                  <a:solidFill>
                    <a:srgbClr val="884693"/>
                  </a:solidFill>
                  <a:latin typeface="Oxygen Bold"/>
                  <a:ea typeface="Oxygen Bold"/>
                  <a:cs typeface="Oxygen Bold"/>
                  <a:sym typeface="Oxygen Bold"/>
                </a:defRPr>
              </a:lvl1pPr>
            </a:lstStyle>
            <a:p>
              <a:pPr/>
              <a:r>
                <a:t>1999</a:t>
              </a:r>
            </a:p>
          </p:txBody>
        </p:sp>
        <p:sp>
          <p:nvSpPr>
            <p:cNvPr id="216" name="2009"/>
            <p:cNvSpPr txBox="1"/>
            <p:nvPr/>
          </p:nvSpPr>
          <p:spPr>
            <a:xfrm>
              <a:off x="20430850" y="4189707"/>
              <a:ext cx="2298893" cy="13081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50" sz="7500">
                  <a:solidFill>
                    <a:srgbClr val="884693"/>
                  </a:solidFill>
                  <a:latin typeface="Oxygen Bold"/>
                  <a:ea typeface="Oxygen Bold"/>
                  <a:cs typeface="Oxygen Bold"/>
                  <a:sym typeface="Oxygen Bold"/>
                </a:defRPr>
              </a:lvl1pPr>
            </a:lstStyle>
            <a:p>
              <a:pPr/>
              <a:r>
                <a:t>2009</a:t>
              </a:r>
            </a:p>
          </p:txBody>
        </p:sp>
        <p:pic>
          <p:nvPicPr>
            <p:cNvPr id="217" name="Image" descr="Image"/>
            <p:cNvPicPr>
              <a:picLocks noChangeAspect="1"/>
            </p:cNvPicPr>
            <p:nvPr/>
          </p:nvPicPr>
          <p:blipFill>
            <a:blip r:embed="rId7">
              <a:extLst/>
            </a:blip>
            <a:srcRect l="0" t="0" r="0" b="0"/>
            <a:stretch>
              <a:fillRect/>
            </a:stretch>
          </p:blipFill>
          <p:spPr>
            <a:xfrm>
              <a:off x="9612804" y="7664496"/>
              <a:ext cx="6015791" cy="3810001"/>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220" name="We are going to look at a number of events that are important in achieving equal rights for LGBT people.…"/>
          <p:cNvSpPr txBox="1"/>
          <p:nvPr/>
        </p:nvSpPr>
        <p:spPr>
          <a:xfrm>
            <a:off x="17928736" y="1594770"/>
            <a:ext cx="5919771" cy="9309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825500">
              <a:lnSpc>
                <a:spcPct val="150000"/>
              </a:lnSpc>
              <a:defRPr sz="4000">
                <a:solidFill>
                  <a:srgbClr val="884693"/>
                </a:solidFill>
                <a:latin typeface="Oxygen Regular"/>
                <a:ea typeface="Oxygen Regular"/>
                <a:cs typeface="Oxygen Regular"/>
                <a:sym typeface="Oxygen Regular"/>
              </a:defRPr>
            </a:pPr>
            <a:r>
              <a:t>We are going to look at a number of events that are important in achieving equal rights for LGBT people.</a:t>
            </a:r>
          </a:p>
          <a:p>
            <a:pPr algn="l" defTabSz="825500">
              <a:lnSpc>
                <a:spcPct val="150000"/>
              </a:lnSpc>
              <a:defRPr sz="4000">
                <a:solidFill>
                  <a:srgbClr val="884693"/>
                </a:solidFill>
                <a:latin typeface="Oxygen Regular"/>
                <a:ea typeface="Oxygen Regular"/>
                <a:cs typeface="Oxygen Regular"/>
                <a:sym typeface="Oxygen Regular"/>
              </a:defRPr>
            </a:pPr>
          </a:p>
          <a:p>
            <a:pPr algn="l" defTabSz="825500">
              <a:lnSpc>
                <a:spcPct val="150000"/>
              </a:lnSpc>
              <a:defRPr sz="4000">
                <a:solidFill>
                  <a:srgbClr val="884693"/>
                </a:solidFill>
                <a:latin typeface="Oxygen Regular"/>
                <a:ea typeface="Oxygen Regular"/>
                <a:cs typeface="Oxygen Regular"/>
                <a:sym typeface="Oxygen Regular"/>
              </a:defRPr>
            </a:pPr>
            <a:r>
              <a:t>Decide when you think they happened and create a timeline using the information provided. </a:t>
            </a:r>
          </a:p>
        </p:txBody>
      </p:sp>
      <p:pic>
        <p:nvPicPr>
          <p:cNvPr id="221" name="Image" descr="Image"/>
          <p:cNvPicPr>
            <a:picLocks noChangeAspect="1"/>
          </p:cNvPicPr>
          <p:nvPr/>
        </p:nvPicPr>
        <p:blipFill>
          <a:blip r:embed="rId4">
            <a:extLst/>
          </a:blip>
          <a:stretch>
            <a:fillRect/>
          </a:stretch>
        </p:blipFill>
        <p:spPr>
          <a:xfrm>
            <a:off x="535493" y="1346200"/>
            <a:ext cx="7872156" cy="5080001"/>
          </a:xfrm>
          <a:prstGeom prst="rect">
            <a:avLst/>
          </a:prstGeom>
          <a:ln w="12700">
            <a:miter lim="400000"/>
          </a:ln>
        </p:spPr>
      </p:pic>
      <p:pic>
        <p:nvPicPr>
          <p:cNvPr id="222" name="Image" descr="Image"/>
          <p:cNvPicPr>
            <a:picLocks noChangeAspect="1"/>
          </p:cNvPicPr>
          <p:nvPr/>
        </p:nvPicPr>
        <p:blipFill>
          <a:blip r:embed="rId5">
            <a:extLst/>
          </a:blip>
          <a:stretch>
            <a:fillRect/>
          </a:stretch>
        </p:blipFill>
        <p:spPr>
          <a:xfrm>
            <a:off x="4847776" y="4448243"/>
            <a:ext cx="7874001" cy="5080001"/>
          </a:xfrm>
          <a:prstGeom prst="rect">
            <a:avLst/>
          </a:prstGeom>
          <a:ln w="12700">
            <a:miter lim="400000"/>
          </a:ln>
        </p:spPr>
      </p:pic>
      <p:pic>
        <p:nvPicPr>
          <p:cNvPr id="223" name="Image" descr="Image"/>
          <p:cNvPicPr>
            <a:picLocks noChangeAspect="1"/>
          </p:cNvPicPr>
          <p:nvPr/>
        </p:nvPicPr>
        <p:blipFill>
          <a:blip r:embed="rId6">
            <a:extLst/>
          </a:blip>
          <a:stretch>
            <a:fillRect/>
          </a:stretch>
        </p:blipFill>
        <p:spPr>
          <a:xfrm>
            <a:off x="1036027" y="7289799"/>
            <a:ext cx="5002295" cy="5080001"/>
          </a:xfrm>
          <a:prstGeom prst="rect">
            <a:avLst/>
          </a:prstGeom>
          <a:ln w="12700">
            <a:miter lim="400000"/>
          </a:ln>
        </p:spPr>
      </p:pic>
      <p:pic>
        <p:nvPicPr>
          <p:cNvPr id="224" name="Image" descr="Image"/>
          <p:cNvPicPr>
            <a:picLocks noChangeAspect="1"/>
          </p:cNvPicPr>
          <p:nvPr/>
        </p:nvPicPr>
        <p:blipFill>
          <a:blip r:embed="rId7">
            <a:extLst/>
          </a:blip>
          <a:srcRect l="35592" t="0" r="14472" b="0"/>
          <a:stretch>
            <a:fillRect/>
          </a:stretch>
        </p:blipFill>
        <p:spPr>
          <a:xfrm>
            <a:off x="12229237" y="1346200"/>
            <a:ext cx="3805097" cy="5080001"/>
          </a:xfrm>
          <a:prstGeom prst="rect">
            <a:avLst/>
          </a:prstGeom>
          <a:ln w="12700">
            <a:miter lim="400000"/>
          </a:ln>
        </p:spPr>
      </p:pic>
      <p:pic>
        <p:nvPicPr>
          <p:cNvPr id="225" name="Image" descr="Image"/>
          <p:cNvPicPr>
            <a:picLocks noChangeAspect="1"/>
          </p:cNvPicPr>
          <p:nvPr/>
        </p:nvPicPr>
        <p:blipFill>
          <a:blip r:embed="rId8">
            <a:extLst/>
          </a:blip>
          <a:stretch>
            <a:fillRect/>
          </a:stretch>
        </p:blipFill>
        <p:spPr>
          <a:xfrm>
            <a:off x="10583686" y="8520846"/>
            <a:ext cx="5438889" cy="3403692"/>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229" name="Timeline of LGBT rights"/>
          <p:cNvSpPr txBox="1"/>
          <p:nvPr>
            <p:ph type="ctrTitle"/>
          </p:nvPr>
        </p:nvSpPr>
        <p:spPr>
          <a:xfrm>
            <a:off x="477889" y="489524"/>
            <a:ext cx="24006858" cy="1227909"/>
          </a:xfrm>
          <a:prstGeom prst="rect">
            <a:avLst/>
          </a:prstGeom>
        </p:spPr>
        <p:txBody>
          <a:bodyPr/>
          <a:lstStyle>
            <a:lvl1pPr defTabSz="2292038">
              <a:defRPr b="0" spc="-141" sz="7050">
                <a:solidFill>
                  <a:srgbClr val="884693"/>
                </a:solidFill>
                <a:latin typeface="Oxygen Bold"/>
                <a:ea typeface="Oxygen Bold"/>
                <a:cs typeface="Oxygen Bold"/>
                <a:sym typeface="Oxygen Bold"/>
              </a:defRPr>
            </a:lvl1pPr>
          </a:lstStyle>
          <a:p>
            <a:pPr/>
            <a:r>
              <a:t>Timeline of LGBT rights</a:t>
            </a:r>
          </a:p>
        </p:txBody>
      </p:sp>
      <p:grpSp>
        <p:nvGrpSpPr>
          <p:cNvPr id="248" name="Group"/>
          <p:cNvGrpSpPr/>
          <p:nvPr/>
        </p:nvGrpSpPr>
        <p:grpSpPr>
          <a:xfrm>
            <a:off x="843196" y="1091390"/>
            <a:ext cx="23124988" cy="12152365"/>
            <a:chOff x="0" y="0"/>
            <a:chExt cx="23124987" cy="12152364"/>
          </a:xfrm>
        </p:grpSpPr>
        <p:sp>
          <p:nvSpPr>
            <p:cNvPr id="230" name="Line"/>
            <p:cNvSpPr/>
            <p:nvPr/>
          </p:nvSpPr>
          <p:spPr>
            <a:xfrm>
              <a:off x="461962" y="6073666"/>
              <a:ext cx="22151564" cy="1"/>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31" name="Line"/>
            <p:cNvSpPr/>
            <p:nvPr/>
          </p:nvSpPr>
          <p:spPr>
            <a:xfrm flipH="1">
              <a:off x="2217940" y="6010167"/>
              <a:ext cx="1" cy="1604980"/>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32" name="Line"/>
            <p:cNvSpPr/>
            <p:nvPr/>
          </p:nvSpPr>
          <p:spPr>
            <a:xfrm>
              <a:off x="6783372" y="4410573"/>
              <a:ext cx="1" cy="1714618"/>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33" name="Line"/>
            <p:cNvSpPr/>
            <p:nvPr/>
          </p:nvSpPr>
          <p:spPr>
            <a:xfrm>
              <a:off x="11638121" y="6056003"/>
              <a:ext cx="1" cy="1541781"/>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34" name="Line"/>
            <p:cNvSpPr/>
            <p:nvPr/>
          </p:nvSpPr>
          <p:spPr>
            <a:xfrm>
              <a:off x="16469133" y="4550925"/>
              <a:ext cx="1" cy="1541781"/>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35" name="Line"/>
            <p:cNvSpPr/>
            <p:nvPr/>
          </p:nvSpPr>
          <p:spPr>
            <a:xfrm>
              <a:off x="20479666" y="6038640"/>
              <a:ext cx="1" cy="1576506"/>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36" name="1980"/>
            <p:cNvSpPr txBox="1"/>
            <p:nvPr/>
          </p:nvSpPr>
          <p:spPr>
            <a:xfrm>
              <a:off x="5947821" y="6524575"/>
              <a:ext cx="1671103" cy="1066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19" sz="6000">
                  <a:solidFill>
                    <a:srgbClr val="884693"/>
                  </a:solidFill>
                  <a:latin typeface="Oxygen Bold"/>
                  <a:ea typeface="Oxygen Bold"/>
                  <a:cs typeface="Oxygen Bold"/>
                  <a:sym typeface="Oxygen Bold"/>
                </a:defRPr>
              </a:lvl1pPr>
            </a:lstStyle>
            <a:p>
              <a:pPr/>
              <a:r>
                <a:t>1980</a:t>
              </a:r>
            </a:p>
          </p:txBody>
        </p:sp>
        <p:sp>
          <p:nvSpPr>
            <p:cNvPr id="237" name="1988"/>
            <p:cNvSpPr txBox="1"/>
            <p:nvPr/>
          </p:nvSpPr>
          <p:spPr>
            <a:xfrm>
              <a:off x="10829546" y="4734481"/>
              <a:ext cx="1617153" cy="1066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19" sz="6000">
                  <a:solidFill>
                    <a:srgbClr val="884693"/>
                  </a:solidFill>
                  <a:latin typeface="Oxygen Bold"/>
                  <a:ea typeface="Oxygen Bold"/>
                  <a:cs typeface="Oxygen Bold"/>
                  <a:sym typeface="Oxygen Bold"/>
                </a:defRPr>
              </a:lvl1pPr>
            </a:lstStyle>
            <a:p>
              <a:pPr/>
              <a:r>
                <a:t>1988</a:t>
              </a:r>
            </a:p>
          </p:txBody>
        </p:sp>
        <p:sp>
          <p:nvSpPr>
            <p:cNvPr id="238" name="2000"/>
            <p:cNvSpPr txBox="1"/>
            <p:nvPr/>
          </p:nvSpPr>
          <p:spPr>
            <a:xfrm>
              <a:off x="15523078" y="6524575"/>
              <a:ext cx="1892113" cy="1066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19" sz="6000">
                  <a:solidFill>
                    <a:srgbClr val="884693"/>
                  </a:solidFill>
                  <a:latin typeface="Oxygen Bold"/>
                  <a:ea typeface="Oxygen Bold"/>
                  <a:cs typeface="Oxygen Bold"/>
                  <a:sym typeface="Oxygen Bold"/>
                </a:defRPr>
              </a:lvl1pPr>
            </a:lstStyle>
            <a:p>
              <a:pPr/>
              <a:r>
                <a:t>2000</a:t>
              </a:r>
            </a:p>
          </p:txBody>
        </p:sp>
        <p:sp>
          <p:nvSpPr>
            <p:cNvPr id="239" name="2003"/>
            <p:cNvSpPr txBox="1"/>
            <p:nvPr/>
          </p:nvSpPr>
          <p:spPr>
            <a:xfrm>
              <a:off x="19574166" y="4874833"/>
              <a:ext cx="1811001" cy="1066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19" sz="6000">
                  <a:solidFill>
                    <a:srgbClr val="884693"/>
                  </a:solidFill>
                  <a:latin typeface="Oxygen Bold"/>
                  <a:ea typeface="Oxygen Bold"/>
                  <a:cs typeface="Oxygen Bold"/>
                  <a:sym typeface="Oxygen Bold"/>
                </a:defRPr>
              </a:lvl1pPr>
            </a:lstStyle>
            <a:p>
              <a:pPr/>
              <a:r>
                <a:t>2003</a:t>
              </a:r>
            </a:p>
          </p:txBody>
        </p:sp>
        <p:sp>
          <p:nvSpPr>
            <p:cNvPr id="240" name="1972"/>
            <p:cNvSpPr txBox="1"/>
            <p:nvPr/>
          </p:nvSpPr>
          <p:spPr>
            <a:xfrm>
              <a:off x="1448804" y="4874833"/>
              <a:ext cx="1538274" cy="1066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nSpc>
                  <a:spcPct val="80000"/>
                </a:lnSpc>
                <a:defRPr spc="-119" sz="6000">
                  <a:solidFill>
                    <a:srgbClr val="884693"/>
                  </a:solidFill>
                  <a:latin typeface="Oxygen Bold"/>
                  <a:ea typeface="Oxygen Bold"/>
                  <a:cs typeface="Oxygen Bold"/>
                  <a:sym typeface="Oxygen Bold"/>
                </a:defRPr>
              </a:lvl1pPr>
            </a:lstStyle>
            <a:p>
              <a:pPr>
                <a:defRPr spc="-79" sz="4000"/>
              </a:pPr>
              <a:r>
                <a:rPr spc="-119" sz="6000"/>
                <a:t>1972</a:t>
              </a:r>
            </a:p>
          </p:txBody>
        </p:sp>
        <p:pic>
          <p:nvPicPr>
            <p:cNvPr id="241" name="Image" descr="Image"/>
            <p:cNvPicPr>
              <a:picLocks noChangeAspect="1"/>
            </p:cNvPicPr>
            <p:nvPr/>
          </p:nvPicPr>
          <p:blipFill>
            <a:blip r:embed="rId4">
              <a:extLst/>
            </a:blip>
            <a:stretch>
              <a:fillRect/>
            </a:stretch>
          </p:blipFill>
          <p:spPr>
            <a:xfrm>
              <a:off x="0" y="9289834"/>
              <a:ext cx="4435882" cy="2862531"/>
            </a:xfrm>
            <a:prstGeom prst="rect">
              <a:avLst/>
            </a:prstGeom>
            <a:ln w="12700" cap="flat">
              <a:noFill/>
              <a:miter lim="400000"/>
            </a:ln>
            <a:effectLst/>
          </p:spPr>
        </p:pic>
        <p:sp>
          <p:nvSpPr>
            <p:cNvPr id="242" name="Removal of law  which made it illegal for two men  to be in a relationship"/>
            <p:cNvSpPr txBox="1"/>
            <p:nvPr/>
          </p:nvSpPr>
          <p:spPr>
            <a:xfrm>
              <a:off x="2122726" y="2043958"/>
              <a:ext cx="9321292" cy="21818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100" sz="5000">
                  <a:solidFill>
                    <a:srgbClr val="884693"/>
                  </a:solidFill>
                  <a:latin typeface="Oxygen Regular"/>
                  <a:ea typeface="Oxygen Regular"/>
                  <a:cs typeface="Oxygen Regular"/>
                  <a:sym typeface="Oxygen Regular"/>
                </a:defRPr>
              </a:pPr>
              <a:r>
                <a:t>Removal of law </a:t>
              </a:r>
              <a:br/>
              <a:r>
                <a:t>which made it illegal for two men </a:t>
              </a:r>
              <a:br/>
              <a:r>
                <a:t>to be in a relationship</a:t>
              </a:r>
            </a:p>
          </p:txBody>
        </p:sp>
        <p:sp>
          <p:nvSpPr>
            <p:cNvPr id="243" name="Section 28  passed into law"/>
            <p:cNvSpPr txBox="1"/>
            <p:nvPr/>
          </p:nvSpPr>
          <p:spPr>
            <a:xfrm>
              <a:off x="9343731" y="7921514"/>
              <a:ext cx="4388025" cy="15417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100" sz="5000">
                  <a:solidFill>
                    <a:srgbClr val="884693"/>
                  </a:solidFill>
                  <a:latin typeface="Oxygen Regular"/>
                  <a:ea typeface="Oxygen Regular"/>
                  <a:cs typeface="Oxygen Regular"/>
                  <a:sym typeface="Oxygen Regular"/>
                </a:defRPr>
              </a:pPr>
              <a:r>
                <a:t>Section 28 </a:t>
              </a:r>
              <a:br/>
              <a:r>
                <a:t>passed into law</a:t>
              </a:r>
            </a:p>
          </p:txBody>
        </p:sp>
        <p:sp>
          <p:nvSpPr>
            <p:cNvPr id="244" name="Section 28  removed in Scotland"/>
            <p:cNvSpPr txBox="1"/>
            <p:nvPr/>
          </p:nvSpPr>
          <p:spPr>
            <a:xfrm>
              <a:off x="13584132" y="2933322"/>
              <a:ext cx="5770005" cy="15417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100" sz="5000">
                  <a:solidFill>
                    <a:srgbClr val="884693"/>
                  </a:solidFill>
                  <a:latin typeface="Oxygen Regular"/>
                  <a:ea typeface="Oxygen Regular"/>
                  <a:cs typeface="Oxygen Regular"/>
                  <a:sym typeface="Oxygen Regular"/>
                </a:defRPr>
              </a:pPr>
              <a:r>
                <a:t>Section 28 </a:t>
              </a:r>
              <a:br/>
              <a:r>
                <a:t>removed in Scotland</a:t>
              </a:r>
            </a:p>
          </p:txBody>
        </p:sp>
        <p:pic>
          <p:nvPicPr>
            <p:cNvPr id="245" name="Image" descr="Image"/>
            <p:cNvPicPr>
              <a:picLocks noChangeAspect="1"/>
            </p:cNvPicPr>
            <p:nvPr/>
          </p:nvPicPr>
          <p:blipFill>
            <a:blip r:embed="rId5">
              <a:extLst/>
            </a:blip>
            <a:stretch>
              <a:fillRect/>
            </a:stretch>
          </p:blipFill>
          <p:spPr>
            <a:xfrm>
              <a:off x="14254571" y="0"/>
              <a:ext cx="4429126" cy="2857500"/>
            </a:xfrm>
            <a:prstGeom prst="rect">
              <a:avLst/>
            </a:prstGeom>
            <a:ln w="12700" cap="flat">
              <a:noFill/>
              <a:miter lim="400000"/>
            </a:ln>
            <a:effectLst/>
          </p:spPr>
        </p:pic>
        <p:sp>
          <p:nvSpPr>
            <p:cNvPr id="246" name="Law passed to  make it illegal to  fire someone from  a job just because  they are lesbian,…"/>
            <p:cNvSpPr txBox="1"/>
            <p:nvPr/>
          </p:nvSpPr>
          <p:spPr>
            <a:xfrm>
              <a:off x="17834345" y="7601475"/>
              <a:ext cx="5290643" cy="41021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100" sz="5000">
                  <a:solidFill>
                    <a:srgbClr val="884693"/>
                  </a:solidFill>
                  <a:latin typeface="Oxygen Regular"/>
                  <a:ea typeface="Oxygen Regular"/>
                  <a:cs typeface="Oxygen Regular"/>
                  <a:sym typeface="Oxygen Regular"/>
                </a:defRPr>
              </a:pPr>
              <a:r>
                <a:t>Law passed to </a:t>
              </a:r>
              <a:br/>
              <a:r>
                <a:t>make it illegal to </a:t>
              </a:r>
              <a:br/>
              <a:r>
                <a:t>fire someone from </a:t>
              </a:r>
              <a:br/>
              <a:r>
                <a:t>a job just because</a:t>
              </a:r>
              <a:br/>
              <a:r>
                <a:t> they are lesbian,</a:t>
              </a:r>
            </a:p>
            <a:p>
              <a:pPr>
                <a:lnSpc>
                  <a:spcPct val="80000"/>
                </a:lnSpc>
                <a:defRPr spc="-100" sz="5000">
                  <a:solidFill>
                    <a:srgbClr val="884693"/>
                  </a:solidFill>
                  <a:latin typeface="Oxygen Regular"/>
                  <a:ea typeface="Oxygen Regular"/>
                  <a:cs typeface="Oxygen Regular"/>
                  <a:sym typeface="Oxygen Regular"/>
                </a:defRPr>
              </a:pPr>
              <a:r>
                <a:t> gay, or bisexual</a:t>
              </a:r>
            </a:p>
          </p:txBody>
        </p:sp>
        <p:sp>
          <p:nvSpPr>
            <p:cNvPr id="247" name="First Pride  in London"/>
            <p:cNvSpPr txBox="1"/>
            <p:nvPr/>
          </p:nvSpPr>
          <p:spPr>
            <a:xfrm>
              <a:off x="730416" y="7471766"/>
              <a:ext cx="2975050" cy="15417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100" sz="5000">
                  <a:solidFill>
                    <a:srgbClr val="884693"/>
                  </a:solidFill>
                  <a:latin typeface="Oxygen Regular"/>
                  <a:ea typeface="Oxygen Regular"/>
                  <a:cs typeface="Oxygen Regular"/>
                  <a:sym typeface="Oxygen Regular"/>
                </a:defRPr>
              </a:pPr>
              <a:r>
                <a:t>First Pride </a:t>
              </a:r>
              <a:br/>
              <a:r>
                <a:t>in London</a:t>
              </a:r>
            </a:p>
          </p:txBody>
        </p:sp>
      </p:gr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grpSp>
        <p:nvGrpSpPr>
          <p:cNvPr id="271" name="Group"/>
          <p:cNvGrpSpPr/>
          <p:nvPr/>
        </p:nvGrpSpPr>
        <p:grpSpPr>
          <a:xfrm>
            <a:off x="328918" y="1051991"/>
            <a:ext cx="23830000" cy="11735127"/>
            <a:chOff x="0" y="0"/>
            <a:chExt cx="23830000" cy="11735125"/>
          </a:xfrm>
        </p:grpSpPr>
        <p:sp>
          <p:nvSpPr>
            <p:cNvPr id="252" name="Line"/>
            <p:cNvSpPr/>
            <p:nvPr/>
          </p:nvSpPr>
          <p:spPr>
            <a:xfrm>
              <a:off x="976240" y="6113065"/>
              <a:ext cx="22151564" cy="1"/>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53" name="Line"/>
            <p:cNvSpPr/>
            <p:nvPr/>
          </p:nvSpPr>
          <p:spPr>
            <a:xfrm flipH="1">
              <a:off x="2870255" y="6049210"/>
              <a:ext cx="1" cy="1905472"/>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54" name="Line"/>
            <p:cNvSpPr/>
            <p:nvPr/>
          </p:nvSpPr>
          <p:spPr>
            <a:xfrm>
              <a:off x="7366668" y="4330767"/>
              <a:ext cx="1" cy="1714618"/>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55" name="Line"/>
            <p:cNvSpPr/>
            <p:nvPr/>
          </p:nvSpPr>
          <p:spPr>
            <a:xfrm>
              <a:off x="11863082" y="6127046"/>
              <a:ext cx="1" cy="1508761"/>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56" name="Line"/>
            <p:cNvSpPr/>
            <p:nvPr/>
          </p:nvSpPr>
          <p:spPr>
            <a:xfrm>
              <a:off x="16597459" y="4330767"/>
              <a:ext cx="1" cy="1714618"/>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57" name="Line"/>
            <p:cNvSpPr/>
            <p:nvPr/>
          </p:nvSpPr>
          <p:spPr>
            <a:xfrm>
              <a:off x="21331835" y="6127046"/>
              <a:ext cx="1" cy="1508761"/>
            </a:xfrm>
            <a:prstGeom prst="line">
              <a:avLst/>
            </a:prstGeom>
            <a:noFill/>
            <a:ln w="127000" cap="flat">
              <a:solidFill>
                <a:srgbClr val="7F4B91"/>
              </a:solidFill>
              <a:prstDash val="solid"/>
              <a:miter lim="400000"/>
            </a:ln>
            <a:effectLst/>
          </p:spPr>
          <p:txBody>
            <a:bodyPr wrap="square" lIns="50800" tIns="50800" rIns="50800" bIns="50800" numCol="1" anchor="ctr">
              <a:noAutofit/>
            </a:bodyPr>
            <a:lstStyle/>
            <a:p>
              <a:pPr/>
            </a:p>
          </p:txBody>
        </p:sp>
        <p:sp>
          <p:nvSpPr>
            <p:cNvPr id="258" name="2004"/>
            <p:cNvSpPr txBox="1"/>
            <p:nvPr/>
          </p:nvSpPr>
          <p:spPr>
            <a:xfrm>
              <a:off x="1932199" y="4794804"/>
              <a:ext cx="1876114" cy="15087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79" sz="4000">
                  <a:solidFill>
                    <a:srgbClr val="884693"/>
                  </a:solidFill>
                  <a:latin typeface="Oxygen Bold"/>
                  <a:ea typeface="Oxygen Bold"/>
                  <a:cs typeface="Oxygen Bold"/>
                  <a:sym typeface="Oxygen Bold"/>
                </a:defRPr>
              </a:pPr>
              <a:r>
                <a:rPr spc="-119" sz="6000"/>
                <a:t>2004</a:t>
              </a:r>
              <a:br/>
            </a:p>
          </p:txBody>
        </p:sp>
        <p:sp>
          <p:nvSpPr>
            <p:cNvPr id="259" name="2007"/>
            <p:cNvSpPr txBox="1"/>
            <p:nvPr/>
          </p:nvSpPr>
          <p:spPr>
            <a:xfrm>
              <a:off x="6468982" y="6245097"/>
              <a:ext cx="1795374" cy="1066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19" sz="6000">
                  <a:solidFill>
                    <a:srgbClr val="884693"/>
                  </a:solidFill>
                  <a:latin typeface="Oxygen Bold"/>
                  <a:ea typeface="Oxygen Bold"/>
                  <a:cs typeface="Oxygen Bold"/>
                  <a:sym typeface="Oxygen Bold"/>
                </a:defRPr>
              </a:lvl1pPr>
            </a:lstStyle>
            <a:p>
              <a:pPr/>
              <a:r>
                <a:t>2007</a:t>
              </a:r>
            </a:p>
          </p:txBody>
        </p:sp>
        <p:sp>
          <p:nvSpPr>
            <p:cNvPr id="260" name="2010"/>
            <p:cNvSpPr txBox="1"/>
            <p:nvPr/>
          </p:nvSpPr>
          <p:spPr>
            <a:xfrm>
              <a:off x="10925025" y="4654675"/>
              <a:ext cx="1665149" cy="1066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19" sz="6000">
                  <a:solidFill>
                    <a:srgbClr val="884693"/>
                  </a:solidFill>
                  <a:latin typeface="Oxygen Bold"/>
                  <a:ea typeface="Oxygen Bold"/>
                  <a:cs typeface="Oxygen Bold"/>
                  <a:sym typeface="Oxygen Bold"/>
                </a:defRPr>
              </a:lvl1pPr>
            </a:lstStyle>
            <a:p>
              <a:pPr/>
              <a:r>
                <a:t>2010</a:t>
              </a:r>
            </a:p>
          </p:txBody>
        </p:sp>
        <p:sp>
          <p:nvSpPr>
            <p:cNvPr id="261" name="2014"/>
            <p:cNvSpPr txBox="1"/>
            <p:nvPr/>
          </p:nvSpPr>
          <p:spPr>
            <a:xfrm>
              <a:off x="15805439" y="6245097"/>
              <a:ext cx="1649151" cy="1066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19" sz="6000">
                  <a:solidFill>
                    <a:srgbClr val="884693"/>
                  </a:solidFill>
                  <a:latin typeface="Oxygen Bold"/>
                  <a:ea typeface="Oxygen Bold"/>
                  <a:cs typeface="Oxygen Bold"/>
                  <a:sym typeface="Oxygen Bold"/>
                </a:defRPr>
              </a:lvl1pPr>
            </a:lstStyle>
            <a:p>
              <a:pPr/>
              <a:r>
                <a:t>2014</a:t>
              </a:r>
            </a:p>
          </p:txBody>
        </p:sp>
        <p:sp>
          <p:nvSpPr>
            <p:cNvPr id="262" name="2018"/>
            <p:cNvSpPr txBox="1"/>
            <p:nvPr/>
          </p:nvSpPr>
          <p:spPr>
            <a:xfrm>
              <a:off x="20544280" y="4656051"/>
              <a:ext cx="1611200" cy="1066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lnSpc>
                  <a:spcPct val="80000"/>
                </a:lnSpc>
                <a:defRPr spc="-119" sz="6000">
                  <a:solidFill>
                    <a:srgbClr val="884693"/>
                  </a:solidFill>
                  <a:latin typeface="Oxygen Bold"/>
                  <a:ea typeface="Oxygen Bold"/>
                  <a:cs typeface="Oxygen Bold"/>
                  <a:sym typeface="Oxygen Bold"/>
                </a:defRPr>
              </a:lvl1pPr>
            </a:lstStyle>
            <a:p>
              <a:pPr/>
              <a:r>
                <a:t>2018</a:t>
              </a:r>
            </a:p>
          </p:txBody>
        </p:sp>
        <p:pic>
          <p:nvPicPr>
            <p:cNvPr id="263" name="Image" descr="Image"/>
            <p:cNvPicPr>
              <a:picLocks noChangeAspect="1"/>
            </p:cNvPicPr>
            <p:nvPr/>
          </p:nvPicPr>
          <p:blipFill>
            <a:blip r:embed="rId4">
              <a:extLst/>
            </a:blip>
            <a:srcRect l="34605" t="0" r="15459" b="0"/>
            <a:stretch>
              <a:fillRect/>
            </a:stretch>
          </p:blipFill>
          <p:spPr>
            <a:xfrm>
              <a:off x="4067982" y="8095081"/>
              <a:ext cx="2671107" cy="3566065"/>
            </a:xfrm>
            <a:prstGeom prst="rect">
              <a:avLst/>
            </a:prstGeom>
            <a:ln w="12700" cap="flat">
              <a:noFill/>
              <a:miter lim="400000"/>
            </a:ln>
            <a:effectLst/>
          </p:spPr>
        </p:pic>
        <p:sp>
          <p:nvSpPr>
            <p:cNvPr id="264" name="Law passed to allow transgender people  to be legally recognised"/>
            <p:cNvSpPr txBox="1"/>
            <p:nvPr/>
          </p:nvSpPr>
          <p:spPr>
            <a:xfrm>
              <a:off x="0" y="8142416"/>
              <a:ext cx="3909185" cy="3276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Law passed to allow</a:t>
              </a:r>
              <a:br/>
              <a:r>
                <a:t>transgender people </a:t>
              </a:r>
              <a:br/>
              <a:r>
                <a:t>to be legally recognised</a:t>
              </a:r>
            </a:p>
          </p:txBody>
        </p:sp>
        <p:pic>
          <p:nvPicPr>
            <p:cNvPr id="265" name="Image" descr="Image"/>
            <p:cNvPicPr>
              <a:picLocks noChangeAspect="1"/>
            </p:cNvPicPr>
            <p:nvPr/>
          </p:nvPicPr>
          <p:blipFill>
            <a:blip r:embed="rId5">
              <a:extLst/>
            </a:blip>
            <a:srcRect l="15453" t="0" r="18234" b="0"/>
            <a:stretch>
              <a:fillRect/>
            </a:stretch>
          </p:blipFill>
          <p:spPr>
            <a:xfrm>
              <a:off x="10349130" y="8877625"/>
              <a:ext cx="3027903" cy="2857501"/>
            </a:xfrm>
            <a:prstGeom prst="rect">
              <a:avLst/>
            </a:prstGeom>
            <a:ln w="12700" cap="flat">
              <a:noFill/>
              <a:miter lim="400000"/>
            </a:ln>
            <a:effectLst/>
          </p:spPr>
        </p:pic>
        <p:pic>
          <p:nvPicPr>
            <p:cNvPr id="266" name="Image" descr="Image"/>
            <p:cNvPicPr>
              <a:picLocks noChangeAspect="1"/>
            </p:cNvPicPr>
            <p:nvPr/>
          </p:nvPicPr>
          <p:blipFill>
            <a:blip r:embed="rId6">
              <a:extLst/>
            </a:blip>
            <a:stretch>
              <a:fillRect/>
            </a:stretch>
          </p:blipFill>
          <p:spPr>
            <a:xfrm>
              <a:off x="15190564" y="0"/>
              <a:ext cx="2813791" cy="2857500"/>
            </a:xfrm>
            <a:prstGeom prst="rect">
              <a:avLst/>
            </a:prstGeom>
            <a:ln w="12700" cap="flat">
              <a:noFill/>
              <a:miter lim="400000"/>
            </a:ln>
            <a:effectLst/>
          </p:spPr>
        </p:pic>
        <p:sp>
          <p:nvSpPr>
            <p:cNvPr id="267" name="Law passed in Scotland allowing lesbian, gay, and bisexual people to adopt  children"/>
            <p:cNvSpPr txBox="1"/>
            <p:nvPr/>
          </p:nvSpPr>
          <p:spPr>
            <a:xfrm>
              <a:off x="5412077" y="854453"/>
              <a:ext cx="3909185" cy="3784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Law passed</a:t>
              </a:r>
              <a:br/>
              <a:r>
                <a:t>in Scotland</a:t>
              </a:r>
              <a:br/>
              <a:r>
                <a:t>allowing lesbian, gay, and bisexual people to adopt </a:t>
              </a:r>
              <a:br/>
              <a:r>
                <a:t>children </a:t>
              </a:r>
              <a:br/>
            </a:p>
          </p:txBody>
        </p:sp>
        <p:sp>
          <p:nvSpPr>
            <p:cNvPr id="268" name="Equality Act 2010 passed into law"/>
            <p:cNvSpPr txBox="1"/>
            <p:nvPr/>
          </p:nvSpPr>
          <p:spPr>
            <a:xfrm>
              <a:off x="8190981" y="7888416"/>
              <a:ext cx="7344202" cy="736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nSpc>
                  <a:spcPct val="80000"/>
                </a:lnSpc>
                <a:defRPr spc="-79" sz="4000">
                  <a:solidFill>
                    <a:srgbClr val="884693"/>
                  </a:solidFill>
                  <a:latin typeface="Oxygen Regular"/>
                  <a:ea typeface="Oxygen Regular"/>
                  <a:cs typeface="Oxygen Regular"/>
                  <a:sym typeface="Oxygen Regular"/>
                </a:defRPr>
              </a:lvl1pPr>
            </a:lstStyle>
            <a:p>
              <a:pPr/>
              <a:r>
                <a:t>Equality Act 2010 passed into law</a:t>
              </a:r>
            </a:p>
          </p:txBody>
        </p:sp>
        <p:sp>
          <p:nvSpPr>
            <p:cNvPr id="269" name="Same-sex marriage act passed in Scotland."/>
            <p:cNvSpPr txBox="1"/>
            <p:nvPr/>
          </p:nvSpPr>
          <p:spPr>
            <a:xfrm>
              <a:off x="14034932" y="3093114"/>
              <a:ext cx="5125056" cy="1244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Same-sex marriage act</a:t>
              </a:r>
              <a:br/>
              <a:r>
                <a:t>passed in Scotland. </a:t>
              </a:r>
            </a:p>
          </p:txBody>
        </p:sp>
        <p:sp>
          <p:nvSpPr>
            <p:cNvPr id="270" name="LGBT Inclusive  Education is expected  to be delivered  in schools in  Scotland"/>
            <p:cNvSpPr txBox="1"/>
            <p:nvPr/>
          </p:nvSpPr>
          <p:spPr>
            <a:xfrm>
              <a:off x="18833671" y="8095081"/>
              <a:ext cx="4996330" cy="2768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nSpc>
                  <a:spcPct val="80000"/>
                </a:lnSpc>
                <a:defRPr spc="-79" sz="4000">
                  <a:solidFill>
                    <a:srgbClr val="884693"/>
                  </a:solidFill>
                  <a:latin typeface="Oxygen Regular"/>
                  <a:ea typeface="Oxygen Regular"/>
                  <a:cs typeface="Oxygen Regular"/>
                  <a:sym typeface="Oxygen Regular"/>
                </a:defRPr>
              </a:pPr>
              <a:r>
                <a:t>LGBT Inclusive </a:t>
              </a:r>
              <a:br/>
              <a:r>
                <a:t>Education is expected </a:t>
              </a:r>
              <a:br/>
              <a:r>
                <a:t>to be delivered</a:t>
              </a:r>
              <a:br/>
              <a:r>
                <a:t> in schools in </a:t>
              </a:r>
              <a:br/>
              <a:r>
                <a:t>Scotland </a:t>
              </a:r>
            </a:p>
          </p:txBody>
        </p:sp>
      </p:grpSp>
      <p:sp>
        <p:nvSpPr>
          <p:cNvPr id="272" name="Timeline of LGBT rights"/>
          <p:cNvSpPr txBox="1"/>
          <p:nvPr>
            <p:ph type="ctrTitle"/>
          </p:nvPr>
        </p:nvSpPr>
        <p:spPr>
          <a:xfrm>
            <a:off x="477889" y="489524"/>
            <a:ext cx="24006858" cy="1227909"/>
          </a:xfrm>
          <a:prstGeom prst="rect">
            <a:avLst/>
          </a:prstGeom>
        </p:spPr>
        <p:txBody>
          <a:bodyPr/>
          <a:lstStyle>
            <a:lvl1pPr defTabSz="2292038">
              <a:defRPr b="0" spc="-141" sz="7050">
                <a:solidFill>
                  <a:srgbClr val="884693"/>
                </a:solidFill>
                <a:latin typeface="Oxygen Bold"/>
                <a:ea typeface="Oxygen Bold"/>
                <a:cs typeface="Oxygen Bold"/>
                <a:sym typeface="Oxygen Bold"/>
              </a:defRPr>
            </a:lvl1pPr>
          </a:lstStyle>
          <a:p>
            <a:pPr/>
            <a:r>
              <a:t>Timeline of LGBT rights</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